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3" r:id="rId23"/>
    <p:sldId id="284" r:id="rId24"/>
    <p:sldId id="282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6FF08-BC2B-4D05-8B93-A98A13FB9664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F2C9-9C70-4312-A418-4CECC0678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EJGtN-igCu8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hHOjC4oxh8" TargetMode="External"/><Relationship Id="rId2" Type="http://schemas.openxmlformats.org/officeDocument/2006/relationships/hyperlink" Target="http://www.youtube.com/watch?v=0SCjhI86g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N-QeVhQTc" TargetMode="External"/><Relationship Id="rId2" Type="http://schemas.openxmlformats.org/officeDocument/2006/relationships/hyperlink" Target="http://learn.genetics.utah.edu/content/selection/artificial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yvEDqrc3XE" TargetMode="External"/><Relationship Id="rId2" Type="http://schemas.openxmlformats.org/officeDocument/2006/relationships/hyperlink" Target="http://science.discovery.com/videos/100-greatest-discoveries-shorts-natural-selection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NByRghR6s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manasinc.com/webcontent/animations/content/scientificmethod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n.wikipedia.org/wiki/File:Average_prokaryote_cell-_en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living things come from non-living things?</a:t>
            </a:r>
          </a:p>
          <a:p>
            <a:endParaRPr lang="en-US" dirty="0" smtClean="0"/>
          </a:p>
          <a:p>
            <a:r>
              <a:rPr lang="en-US" dirty="0" smtClean="0"/>
              <a:t>What is evolution?</a:t>
            </a:r>
          </a:p>
          <a:p>
            <a:endParaRPr lang="en-US" dirty="0"/>
          </a:p>
          <a:p>
            <a:r>
              <a:rPr lang="en-US" dirty="0" smtClean="0"/>
              <a:t>What is a heterotroph?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The </a:t>
            </a:r>
            <a:r>
              <a:rPr lang="en-US" b="1" dirty="0" err="1" smtClean="0">
                <a:solidFill>
                  <a:srgbClr val="00B050"/>
                </a:solidFill>
                <a:latin typeface="Comic Sans MS" pitchFamily="66" charset="0"/>
              </a:rPr>
              <a:t>Heterotroph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 Hypothesis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Once oxygen production occurred,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aerobic</a:t>
            </a:r>
            <a:r>
              <a:rPr lang="en-US" dirty="0" smtClean="0">
                <a:latin typeface="Comic Sans MS" pitchFamily="66" charset="0"/>
              </a:rPr>
              <a:t> prokaryotes developed</a:t>
            </a:r>
          </a:p>
          <a:p>
            <a:r>
              <a:rPr lang="en-US" dirty="0" smtClean="0">
                <a:latin typeface="Comic Sans MS" pitchFamily="66" charset="0"/>
              </a:rPr>
              <a:t>Large heterotrophic cells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consumed</a:t>
            </a:r>
            <a:r>
              <a:rPr lang="en-US" dirty="0" smtClean="0">
                <a:latin typeface="Comic Sans MS" pitchFamily="66" charset="0"/>
              </a:rPr>
              <a:t> small cells as food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Endosymbiont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hypothesis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 symbiotic relationship between large and small cells developed</a:t>
            </a:r>
          </a:p>
          <a:p>
            <a:pPr lvl="1"/>
            <a:r>
              <a:rPr lang="en-US" dirty="0" smtClean="0">
                <a:latin typeface="Comic Sans MS" pitchFamily="66" charset="0"/>
                <a:sym typeface="Wingdings" pitchFamily="2" charset="2"/>
              </a:rPr>
              <a:t>Small cells became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mitochondria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chloroplasts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with their own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DNA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2530" name="Picture 2" descr="Mitochondria Structural Fea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84357"/>
            <a:ext cx="1981200" cy="2088292"/>
          </a:xfrm>
          <a:prstGeom prst="rect">
            <a:avLst/>
          </a:prstGeom>
          <a:noFill/>
        </p:spPr>
      </p:pic>
      <p:pic>
        <p:nvPicPr>
          <p:cNvPr id="22532" name="Picture 4" descr="Chlorop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343400"/>
            <a:ext cx="2302422" cy="214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Natural Selection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Charles Darwin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– traveled to Galapagos Islands</a:t>
            </a:r>
          </a:p>
          <a:p>
            <a:r>
              <a:rPr lang="en-US" dirty="0" smtClean="0">
                <a:latin typeface="Comic Sans MS" pitchFamily="66" charset="0"/>
              </a:rPr>
              <a:t>Proposed that new species could develop by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natural selection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QTEhQUExQVFhUVGBcZGBgYFBgXFxgYGBgYGRgVFxwYHyggGholGx8XITEhJSkrLi4uGB8zODMtNygtLisBCgoKDg0OGxAQGzQmICQsLywsLC8vLCw0LTEsLCwsLCwsLCwsNCwsLCwsLCwsLCwsLCwsLCwsLC4sLCwsLCwsLP/AABEIANYA7AMBIgACEQEDEQH/xAAbAAACAwEBAQAAAAAAAAAAAAAABQIDBAYBB//EAEAQAAIBAwIDBQUFBgUFAAMAAAECEQADIRIxBEFRBRMiYXEGMoGRoUJSscHRFCNikuHwFTNTgqIWQ3LS8SRzsv/EABoBAAIDAQEAAAAAAAAAAAAAAAACAQMEBQb/xAAwEQACAgEDAgMHBAIDAAAAAAAAAQIRAxIhMQRBE1HwBSIyYYGRoSNCcbHR4RRSwf/aAAwDAQACEQMRAD8A+31IVGpCgAooooAKKKKACiiigAooooAKKKKACiiigAooooAKKKKACiiigAooooAKKKKACiiigAooooA8NeV6a8oAKkKjWftG7cVP3ShnJAEiQM5JyMRPMcqANVFIbfavEGZsFCJgFGbWNMiGUwnKdWeUTMTs8fxBKBrYUMFae7cxLR3TQ3haM6zAHSgB3RULt5VEswUdSQPxpbxftDYT7Ws9Ez9dvrUpN8CSnGPxMa0Vy932uz4bWPN4PyANZOL9qLrRoATr9qfmMU6xyKH1mJdzpO1+1FsLJyx91ZyfP0865V/aXiCfeUeQUfnNLL95nYs5LMdyav7OUEmRJ5f38qtUEluYsnUzyS910javb3FHZv8AgP0rw9v8SN2/4L+lXAVcbagqrOAzzpE7xEx1iR86h6V2BeI+JMzW/ae+N9B9V/Qitlr2uP2rQ+DfkR+dU8Tw0bwR6Us43hYGpR6j86nTF9geXND9x3vB8StxA67H5jqD51dXz/szti5YkLBU5hhInqI2roez/ai28C4NB67r8+VVSxtcGzF1cJJKTpj+ivFYESDIOxFe1WawooooAKKKKACiik/afbRtEjRIAJ1GdIiJ1EA6cGZOMHIqUm+CG6HFFI7ftACgYrEkrGWOpSwYAKDMFW25Cdq9t+0CsdIjV0MqfSGAM846ZpvDkRqQ7opX/ih+6PnUk7TJIGkZIG9HhyDUhia8r015SDBWfj7LOoCGMgkSV1AfZ1Lkctt4jnWipCgBBb7Hvro/fM2giT3lwFwA0axkRBAIGTpktJrl+K4jiBd0rxLsqllOWHeEtcM7nTDORAxCr0AHZ9vdqCyhAP7xh4R0/iPkK4/s+xnUdht+tXY492YerzO1CL/kvXgV5yT61YOFT7orVZsaude3OHIzyp7Muj5GYWVH2R8hVHE8KukkDIzWqgiiyHFMR1bwt0KwJ2OPnULiaSQeVU37CuIYSPX9KczrZjV+NdXGlFKAjxd4BA8MmPifkaO0GuXAraADBBGsNjwsG8OYDBhjPPBrLwHZ9orGmCv8TTnmM4/pW61wNoRKTpgjxNgiIIk7iAM8gBWfNhWSDgzbCcRnwpJtL3kzpGqRBkDJ/OsdWNcwFAgAAATO2BUrfDkiadKkRJ6nsJ+I4Mg+ESD9PKs7oRuIrojwh8qzunIj4GnUimWIVcJxty2ZRyvocfEHBpnb9p7430N6r+hFZ7vAqdsfhVJ7PPUfWh6XyRF5IbRZ0HDe1i/9y2wP8JBH1isHaXtM7grbHdjrPiI/L4fOljcC3kfjULvCMok7eVQoRseXUZmqbOp9l+12uTbuGWUSp5kc58xitrdqkEjubpjVkIxGASBtuYjEjO9cd2NxPd3rbHYGD6EQT9Z+FfRKqyRpm7o8jnCnyhSO1358Pd/lORJE4BIONj1351lRzce5KMsMoyN5GWzGMeuRIFdBSLjv8xvX8qMfOxpkcpe4q3Y4xlt8OSwsF2ZSoGWGlSWICCFgbe9Fb+F7RF8MLtk2lHN7loyRk6TbYlSozOI3rVxtnOsKW5Oo3ZRkEZHiU5HlqG8ULwdl1UhVZYBUySIjBXpjGOUCm8K56rf8Xt9iHOOmq+pTa4jQ5UTcQgFYuC44OdYhm1MoGk8z4jiIhhwPEK5BUz4gDyIOMMDlT5HNVW+DQEEKARMHmNW4HkTk+ed6j2X4mF3/AFNOn/8AWCSnxIJOfvRyq0Q6s15XpryshcFQ4m7pRmAnSpMDcwJip17QDPnn7R3lwvdMk/LyHpTCt3aHsqDLWmg76Tt6A8vrSjhrraijiGWR543BrTafBx5QnjdT79y5zckC3p3lpJBwQQB1BzNW324mMLa85JHLyPX6AbTiM1LUTiSfKooeM6VGBnvwYW3OoRJOVgzI5NMcyMmp2Gu6hqC6czG/8PM/HpsJ3rf+ztEx+tVUCsydo28T0/Cl1OrqSCOopLTxKMi3st4a9paeXOtl/i2BGm2XUgHUGA5+IQegz9KXVXdshveyOnLn+poaCE65GH7dcie5M8xr223MZ57T7tauI7Ru90dNtkIA8UhgImQemwyceI7RS7h+Hs/dKnP2jGRB+lN+y7SWZCggH49TVU4txa4NMJx7C1O0HttqBZkGotNzWNK5OXOGKZAEZ3xs84xNm/vyqtOFsatWkTM5mJmZ0nwzOZirOKvAiBms/S4cmJNTlY82mjKayX+CZmLC66g8hywMj5fU9a03UDAg7Gsg7JtdD/O3pG+1aypE7/Z+i0XN24YEnxQI21HOBzJ5QTVnZHD67Gosx1aveIMR4YBAGMT8TUf2C3iQcAAEOykATABHSTHTlTB+KxAAHKlp2WNxo5/iLBUwduR619C7M4tbttWUzgA9QYyDXD9p/Z+P5VX2bx7WX1L8RyYdDTSjqRVgzLDN+TPo1IuO/wAxvX8qt7F7cF9iujSQJ3kbgdB1qrjv8xvX8qTGmpbnT1xnG4lIrHwFwCyrMQBBYkmBEkljPu9TO3wrYKS8IveC1bk6FtlroB99yxQh4yBqF0sDuccmFWsU1gd/JJPdZAhiO85MxjOjkMwcnIg0xs+8vqPxqFTs+8vqPxoA6A15XprysheFSFRqQoA8ZoEnAFcKCHvXLg90s2nzk7/31p17S9qgA2UMs2GP3QeXqaW2bWwAMeQJj5VdBUrOf1M1OSiuxK3bn8z0qsdpqFm2jNIkMYAYHYgCXj/bSjju1i82o7tDIbVGortNzUAFEwCm5yJ5HReYP/lmGOqCUMN4GgKxEPBOrc8/OuV1ntCUXpxLjl1wEYVyarHFuryxJVmCtMgSzBVZAfdAYxGZGZnffxV+3JUuoYciQDnlXL2LTaoOsu5K3RnSV1gah6ITnyGxMFhbus5UEW9ZLEM9oE3IVSFbTOm4AIPUKCMSAez+rcv05u32/wAf4+QzimbLV5WnSwMbwQY9Ypdx1uG8jn9f78622bHdyCBJJPgtFVAnCjHLz60X1VhBDeR0tj6V2VZkyQvYVUVc/DMDgE/7T+YqPcN90/I05n0y8iurLV5l2Pw5V53Lfdb+U1BwRuGH+0/pRQU0brfaH3h8v0rZbuBtjNI9fr8jXq3YyJHwNRoHU2uR7RS+x2jyYH10n6iK2JfByJP+1v0pdLLU7LKKh3g8/wCVv0o7wef8rfpRTJMnaf2fj+VYa09pXPEN9vunr6Vb7PhW4i2GEiSYKk7KSPrFNTSKXFynXmdB7J9mMmq44ILCFB3jckj5fKtXGWGLsQpInpTTvh/F/I36VC5xSqCWkAbkqwA9SRWfW7ujs48SjFRQo/Zn+6flS9/Z8G53ml8wSn/bJDa1YqeYeWBHMk8zPSL2jaJgOCRB2OxEg/LNeP2naBguAdoMgyACR8iD8anxX5FnhMWfsz/dPyqVrhn1DwnccvOmVvtC2xhW1EiYAJMTE4G04mre/HRv5G/Sp8RvsQ8dclhryvFeevxBH417VIwUs7c7YFhYGbjDwjp/EfL8aZ1879seNniWCsgK6VOr/btkdT9KeCt7mfqcjhD3eWZ3ckkkySZJ5yczTfg+KmCN+Y/vlXJWuMuH7dj1loAjf5x+G5Fbbdu8Y8dmZ2Go7zgEeQJmORrQ6OXCMk9jpkW33huFPGftTOY0yAcA6cSOVedsOGtgjdblkjGRNxVPzUsMciRsYrP2Zw5ZQdWrAkhpWeenyma2cbwv7m4CCTpY+HDSoldM4mQInnVGTGpQcV3T/Jpg5XuUrWW/b8dsjHjt8hv3ltR/xLj40pvXmYNIUg6S4wwMgDUq+Y0sOY0jbVm7hr7sRBLqGDRGfA6tGcBoAhSYyeREeRwx05Iyvui6h/xnFWyAdafzDbGfw+dUqwOQQR5GazWODa4moJwrKyiJVsk4YHAgeUTiDnNX2eHa2NLBBnGgQI/XevYplE49y60kkCtJ4dcCcnbIk1BXFtC7SfICSeQUDqTXNXuIIYhkVyRDlhJNxR7oO4kjGOaxyFZOr6xYKVW38xoQtDu9dRSQXXE7mNioO++WUY5mqDxlvYsJ6EGYxmCJiCDPnVWEJP7p1IJIu5OIz3hk6YOZB94fHaDYuIXZUUgAsWC+ERgzsyxsdjHlAbp+sxZ/he/kDxrsKuM0AalYAHlt1+WzY8jWAcbb5OD6Z8/1pzeFgEKe65wMEYLAwOoOv4zVHFWeHbJNsE8/CJiR8Yg/KtikZ5YkZanaulTI/wDte9zI1KQy9VyKrpuSimmOOHvBhPzHSrKU8Lf0nyO9NVYESNqVouhK0Z+Os6hI3H4UtRiCCCQRsRgg07qm7wqtyg9RQmRKF7o18D7UuoAuLr/iGG+PI/SmZ7b4e8hVmKTyYf8A1a5K/wAIy+Y6j86oqHjiy2HV5sbOzFiw7YvrsQAGSQWjUVjqBkEHyiti9j2wGALQxYnxE5YMCc7YbljArgK18N2netiEuMB0mQPQGQKqfTrsa4+1Z8S/B3HD9moj6wWLeKSSM6iWMiI3ziNq21wB7d4j/VPyX9K8sdt31YN3hbyYyD8P0oWFoJe0Yye9nfmvKr4a9rRHiNSq0dJExVlVmtO9wrgPajg1/abhZQdWlsifsgc/SK7+kvtVwGu1rA8VvPqvMfDf4GnxumZ+rg5Y9u25x/Z/CJr9xdj9keVNO0LADBFW2oZCZ7tScEBtxAwVjB5z55OzDk+grd2upIS4s+H3iDkKIYz1ErBGTDEgUvW6/Cl4fJi6d7C27xJBNvvSTglVK2ziTlkQacDYEc5war4e4UYNZESCwUQoaJDKyiJOoqucq0ZI1RCzw4IgO2CS0lgTkid4k5GocyR4YGm2+4RiV0yqtC6gTLHVL76fFhcHLecV5n/kZdSepto0lnEcKqFrix3LiVbTKoHIJDqNJCkk5mIIBjSJt4gm3bBDID4VkiFyYERJ54Enb1NOuDtabaLmAoGRB25jl6Un4yylp2UL4O61hCxYSpYMEDTpAGkQuMjA57/aHRUnmj9V/PkRZgsdo3LbFlewwcy6a23gEMgJAViJGSAfCZnfp7F9LqyuRsQRBUxMMDlTXJcW0XHVVQtA0AKcGc4AgEAKZbJPwFa7eq0TcUsze7DavHDMFtsTMYgAz72ebSvSde8dQn8P9f6Bqx81pWBtvkcuR8iDyIpPd4V1ILhgAIdwZRpAAaAwgdSU6zjNN+JIZVdTIIBB6g5BFS4biCTBrrdT0kM697nzK1KnQiS9b/7jJOQdROQYJnUAASQREfYxGkgXWeEFxlRGIUDVc0tIgFiqTBHvFsbQG6CnXCrcGvvGDSxKgCNK8lPXH9mpvb8LaIDEGDHOIBOPT5VkwezVjyKak9uw9mHiuEtCALaA+SgYyOXxqqx2cjfYWB/COc7fWrLnCXznvLfl4JxBBB68j8TiMG5ndbNw3AAUQ+JWPiASS2w051CB0BmupYmm2V3OG0AAbbDy8qx8TwoYYwfx9aOD4pxZtAX1t92zh9T+G6qqraA/iZYUk6190ow2q3iOMth2BdRljkgYEk/Slx5NaUkRlxJITkRVli+V226cq28bw05G/Pz/AK0tIq/kxNOLGdrjVO+PwrSDO1I6ss3iu3y5VGkZZPMcVW9hTuB+H4V5w98OJ+Yq2lLdmZ/2JOh+Zo/Yk6H5mtFFFkaV5Gf9iTofnWbjbKqBA38+lMqw9pEYzkcvI1KFmlR2HYN3Vw9o9F0/y+H8q30n9kz/APjj/wAm/GnFZ5cs7GF3ji/kFexXlSFKWHA9scEeHvQvunK+nMH02+VW8Nxo5GD0P95pt7aR3dv72ox6Rn66a4576gwWAMTk8uvpWmPvR3ONmXh5Goj9eHtf6ar5p4D81jHlVlrh7KkEKSRtqZngj7Q1kgN571z3D9oqJ0usDJyI6Z6U9RpAMRPKkeGF3SGjlbGiOCJFVcXwq3BDSCDKsDDKeoP5HB2Miq++S0oNx1TV95gPx6DeqP8AGUn3LpUfb7sxy2X3yM7hY86ryTxrabX1LlYse2bbaLkAvMMDIf8A8dQIBySUMxyLAYL1xktkkaisEkjAgyTiB05CN9gSLe0eMuPE2m7oMp0gBrjFCGUtBhBq0kASTpzEkVFOJ1+A2rgDCDKwsGQRP9715jqo4o5P0ncfXDHHScNFtU+6qrn+EAUlu8ZcBI7hjEwZmYJA2GJjz3FTN25ZIfWzoqwwY/ZHvEBRAKjIgCfECciHF+zORv8AjXpOm6qGeNw7Fco9zHwl5i+hlZcEg6sGDkAEA/lv8d3E3giljMDkNySYAz5xWHieCt3biOWIK6ZGM6G1rvsQ05HInyIn24P3UyQAySRyGoDV5aSQ0/w0+Scoxk644+exKrsUG5cYeJyJHuoNI22BPi+o+FVPwy7ln9TdfHlMzE9f0qkIxUoCAQgTBwG07/eAzzMwBHWqLPDPL6xCBSohtxHJRMfIxsJ3PlJdRmnvKb+44cEwDEGyjCACogghfdZWbEmdm+yFOMS2tW+Hu+EW1MKrZSIV8jcf3HkYQO5toIOTItq3hJ8GkYmQCdUA5yOhror/AGZb0yVJOkKfEQSo0wCVPkDjpXb9mZMk4tS4XH5sJV3Kqrv2Qwz86jw/CKhJUGW3MkzBJ/Ek/E1dXXMrSFdzg2Gwn0qk2z0Pyp1RU6it40LeAkPzyDTKvalatltqhseMa2KrtzSJrJe1MSJmPgo394/lv+WvjrQDKuJKnT4gpJkTE9PCcZ8NXQFIXRJEhZgA6QAWbznyiDNUylbo6OHFpipLdv16+vkKmVBm2UBgzDZJgQARuJ8qW98Z8Wfx9fP+/Sm10k6hqwwyfsrg5XUM507x160niV2McsGTyiNzmI9aIvuhcsW3pnuuPN/evsuf/foXsvbjhk/iLH6mmtLfZ7FkJg934ZGzHSpJHxJ+VMqRu9zTHH4aUX2CpCo1IUEnD+2l5je0r9lVidsmSfw+Vcvc4O65Ei0THMTJ8UESPMfWuz9tLID23+8CD/tIj8aUdnWjOrlyrTH4UcbNfjNfMxcL2Jc202CTvKHGR5QcAZ9OmW4e5bYBgruRIVT4Vwo1OxGBqD9T0Bg1pa93dq5cAkqCR025+XxHqN6RXuJ0s2tpLEknUygiSRkKSVGQAG5QJAJODrureFVH4nwX447DRrbElmbxnGoAeATJVAQQBtvvEnYVRbeCckgQoABOZ2k++/UyAMedY+G4jVpYFVyQNRLQPeZdfNSocwYgoQDAFa34dgJEmC5gbw4k6TjxBpg4wSPOvMzlKUm5vdlhl7Q4lW0TzDaQrgGYzLahgDmJHPlU+HS2ySdeZUrrYzMHnBPhE+Qmsydk3G1oACCQSAgAbxCAHfTAHh8IPlJ2po3Ciz/mMAdUyWXLxpieu+OpNM4tQtXXmMot8GM8MiiSbwUjA1zECcQdzOkDfGBzpp2GpBfSW7mF0BtgdiLUie7gA7kZ8MCsPFXYAcOs57sR4i2wAJORJGwmKe2LQtWlQZCKFE7nSAJPnXT9k43KTm3xt6/gRvYVdo8cEcjQzDquRM5HlG9S4Xtjk1tgIMT8PCfmdp90+VZv8Gs76M8zqbOQc53kD5Cpnsu1nw7xOW5GRz6kn4nrXfKbSJYkd0jWiTEaT3RUn34EAQPFI075nFHHcBxNy2yo9q2SMMruxmRgHSIBEiRJEeeIL2VaBkKZIIJ1tmQVM5+6SPT0Fb7blV0gwKyZOhwZJapR3LoZ9ElNcp3vuYezuBv2DLDvmiNWsLk6C7NqyfdUD/xO0iGF3jbqozNaA0kb3VgrJ1NMYgAfE1EcRpIJbfGTv5etY27UdwUZLYBBkm8ozEiIaemZG4NXwxxxx0xWwPJ4knJ9/oX8PxBuwUtjTJBYXFIECRgdfD/NPrOs3D8Z3QCqLY1Mdc3QxGyg+990J8Tz3Nt3iFVS5YaRuRncgcvUU8brcqmlexn4/hdUtruLC7KYmJPMGPhWG6GIAC8RIxjnCncxPODjfaQDWjiOPEg271oDaGyCciZGZBjHrV/A9phFa5du2iigltKtqwQAAOf9aG0lZOOEptRStszjg2yCnEz4lwREAyGB65id4B5kVqLtbGlLj5QOxaHZR4iBbGmCxIbcbDbaPeL4u5esi4tu4thhr1AEOVALA491TC7GSDutUcM9phGNUFmBnVMQWYkk7SJJ2ODFcjrfaCinHHz5+Rc4ODqSpoTcWXJJUgSAC7AsraSJlmJDEgGJJgEDBWC54HhtOttMByNNtSApClhLRuwJyJwNO0TWvgeEVk7y4JBnQJkBQYVz1ZveE7SI5yu43iShhyDORtBxAJk4IgZGfWJqek6WUf1J8v1v8zViyKS0rlevX+20cReznLicCQiegPosT1nNZOHPjSSPeVZIxlhqMdABv61WeJLmZl2OAA5Bxsop/wCz/s5dZ1e6CiLkTAc5kCPsgHrkRjqOjaSpCqE5TUpKkvP81a49c7nUdjWCqEtu7F4mYmMT8K30RRSJUqL5ycpNsKkKjUhUinH+3JbXa3C6WzE5nP5Vk4ZoRcHboa7LtKyjW3Fz3QCSYmIHvDzFcWzNbGQWtyVVwCJ08oPxHwO8Vfjaao53UwcZau3rk3cJfAJEHP8ACaRdtcFocFAy246GFnvNabghSpAALBRkYkUxt8ap5x61vtcURvkfWq8+COWOl/fyEx5EjmuGNoEE3LIGcC4CIIaASQAQS907dIkA0ws8bMlZdQTJGY547sENjlM7czT9bwPOs97gbTNqKLqO7DBIGwJGSB57VyZ+yL4l90W6kxT+3W3W4kG4r23R1RGdgGEchgxOCJqjjewhxFu3aZblq1ZBFtTDt7x0q2mPAqSu5YzJaRJ6VAqgAQFAAAEAADAA8oqLcQo5/KtmDoYY4aG7XPrv+SzH1E8TUoOmuGKH4Xu2Vu9u62hA3cahnAEKsKMnJ65Jirrlq7Bm858MH90ozmCI25fKtrcWOQNUXr5b0rbCEYLTFUiiU1QqFi7M980Hl3QPynatPDyBDFmPXTH05VabgmJE9JqVPsVXZDvPJvlR3nk3yqdFTsQZuIso8alJjbcdOh8hVP8Ah1mI7oR0jG8xvt5enSt9FRsTZiHBWgI7sxnEtsRBG+xGCOeepqyzaVQVVCFJmIxOOp8q00VOwWLrnCtrLKYBjHdIYAGwO+8nPX4G3grTAkXYdGWGHcqJJifhjb+kbKKh0SptO0SPBpr1oXQd2LYQKhtgBNIdATCXBgagMqApBwRC32ZZU6ijserNM89pC5OYiK9oqvwsbduKstlnlLknxvGSIVWzzikSp3jHZTjnE7AfUjJ/DZu4yJ2/PlSPgkutxNtAojUJJgrIOI5kHn6HrNO35D4kpNaqrdver8kdf2BwAtolwI2t92MYB93E+6ceeR8OiRpANYbCXci4VCadlJBG3MAbeUb/AAGvhlhR6T8886obs36FFUiw15XpryoICpCo1j4/g7jzovva8MAqqNBkHVDgjbGR6RzAEftd7UHh1v2ktueINi7cshV16tKYcgZAFwhYE9ds152V2ki2rXCvbL3Mqibg2kYKLoZveVUKSROfMiV7djtYvXC3E3br3VBm5duFQqkkgJp0WxOnIYETIzE0WOGvP3VpeJ0cSCX7xWjVm4O7JuW7i3CLZ05hz3LH3RiSGMPaHsMWh3ludE5G+noZ6etJrPEsuAcdDXbWrd5QzcQ6MgtEMqCBILEtneUgHYSOU1Rb9neHdVYBwGAIGo7ETzzVscm25gzdG3K8Zy6doHmAfTFentD+H6/0pld7Fs993K3XD+aBh7uqJEcvxHUTDjPZm4is2tCqgk+8DAEnAB+VPriZ3gzrt/Rjt8eOYj61eOJSJ1ClDiIwTq2IBP2tPLbMb9fWtd7sy8nvWn+CyPmJFT7r7iNZI8x/BstcSrGAf6+lUcVxkYXfr0/rS84PQ1XxAlWETIIjrI2qaE8RvY0WElgOpp5atFjFcQ/DGQe5Jgkj94BGJj0kkfAn1d8NwoBnuW5H/NaZWdMRiPDbOI9OqyZbiivMd3OPCEqlt3KkAkaQOWrJMkjoBvjkY02bqXVlcjbIKkGAYIYAgwQc9aQ3LVxSqHWrAsToUt3hJJLAgEQWkmRiYMYJZcNwVxFLgxcaGK4CkKGi0SA3M5cCcCMAVzunz555ZKUaivX1+hqaVFl+1pNV1q407day10EZ5KmFFeNMGN+XrSu5xdxTBeyCIkHUMbnbYQGzsMk7VIJWNaKwcLduvMNZ5xOpRIydxyEz0kVvHF2P9SByYghD6ORpI8wc0rnFcsbQwoq29YK+lUXbgUSaYR7ckOJuAKZ+XWvPZjgXe7r5Jmdsnl8pPwrNw1luIuhRz+SrzP8AflXc8DYt2lFtCMeYkmJJPU0s3SruXdLGU5X+1f2SSyT7xHoNj6zvWiiiqDpt2eGvK9NeUEBUhUa9oAw8R2ZbPfGDquqVY5YgaAsKDsIAMDc1R2V2ahscPrVWdIuBihUi60l3UN4kklsdGIPOm1FAGftFSbVwCZKMBEzOk7RmaUWOzOJKqTxJBIBgo0jGx8e9P6KAEP8Ag1+dX7SZiPdbbfbvI+NZBY4rvzb765pA9/um0TGrfX6D1I846migBZw3CX0UKLtogc2tOSeckm7mvOLPEojsGtuVUkKthizQPdUG6BJppRQAgftAd2gucNfunSJJsg5nSdQ5HGqAI89qptdjWeIQslu7YMkQ66TyM6STjPIjauloqVJrgSeOE/iRwvaHs/dtZA1r1Xceo3+U1n4LihGlj6H8q+hUh7d7AFwF7Yh9yOTfo3n8+tWxyXszDl6TT72P7GBOKI86ieIbrSi1xDWzpYHHI4I+dXntBeh+lPpM/imwmvKwntDov1/pVTcc3KB8P1qaYryIZ1W1hTuqn1AP40vHGv1+gqQ49ug+v60aQ8RDbh7dsDSUUDOyiCCCCDHkSPiay3uwwxBt3Npw+q4J2GzKTiR4ixj4znXtDqv1/pXn+IH7o+dVZenhkVTVlizpDZk0W0TUW0qqkn3jpAEnzO9Ju0L0mOQ/GoXuNYjkPTH1pn7OdkG6wuMP3annPiIyI6iYmrfhVsRt5ZaYjz2X7O7u3rI8b5zuF5D8/wD5WhuygLz8QmLrAKZ91lUCEb0MkMMjVzAimVFZm7dnYxwUIpLsUWOKDHSQVf7p39RyYeY+MHFX1Xesq4hhPMdQeoO4PmKqVLinBDr/ABYYehHvehE+dKW0nwXmivTXlSIFSFRqQoAKKKKACiiigAooooAKKKKACiiigAooooArvWFcQyqw6EA/jS9vZ/hz/wBv5Mw/A00oqU2uBJQjLlWJn9mbB2DD0Y/nNVn2Vs/eufzL/wCtPaKnXLzEfT4n+1CD/pO19+581/8AWof9JW/9R/8Aj+ldFRU65eZH/Gxf9RHa9lrI3Lt6tH/8gVo/6e4f/T/5v+tNKKjXLzGWDGv2oxcL2VZt+5bAJ5mWPzaa20UUrdliio7JBRRRQSFFFFAHhryvTXlABUhRRQAUUUUAFFFFABRRRQAUUUUAFFFFABRRRQAUUUUAFFFFABRRRQAUUUUAFFFFABRRRQAUUUUAeGvKK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xQTEhQUExQVFhUVGBcZGBgYFBgXFxgYGBgYGRgVFxwYHyggGholGx8XITEhJSkrLi4uGB8zODMtNygtLisBCgoKDg0OGxAQGzQmICQsLywsLC8vLCw0LTEsLCwsLCwsLCwsNCwsLCwsLCwsLCwsLCwsLCwsLC4sLCwsLCwsLP/AABEIANYA7AMBIgACEQEDEQH/xAAbAAACAwEBAQAAAAAAAAAAAAAABQIDBAYBB//EAEAQAAIBAwIDBQUFBgUFAAMAAAECEQADIRIxBEFRBRMiYXEGMoGRoUJSscHRFCNikuHwFTNTgqIWQ3LS8SRzsv/EABoBAAIDAQEAAAAAAAAAAAAAAAACAQMEBQb/xAAwEQACAgEDAgMHBAIDAAAAAAAAAQIRAxIhMQRBE1HwBSIyYYGRoSNCcbHR4RRSwf/aAAwDAQACEQMRAD8A+31IVGpCgAooooAKKKKACiiigAooooAKKKKACiiigAooooAKKKKACiiigAooooAKKKKACiiigAooooA8NeV6a8oAKkKjWftG7cVP3ShnJAEiQM5JyMRPMcqANVFIbfavEGZsFCJgFGbWNMiGUwnKdWeUTMTs8fxBKBrYUMFae7cxLR3TQ3haM6zAHSgB3RULt5VEswUdSQPxpbxftDYT7Ws9Ez9dvrUpN8CSnGPxMa0Vy932uz4bWPN4PyANZOL9qLrRoATr9qfmMU6xyKH1mJdzpO1+1FsLJyx91ZyfP0865V/aXiCfeUeQUfnNLL95nYs5LMdyav7OUEmRJ5f38qtUEluYsnUzyS910javb3FHZv8AgP0rw9v8SN2/4L+lXAVcbagqrOAzzpE7xEx1iR86h6V2BeI+JMzW/ae+N9B9V/Qitlr2uP2rQ+DfkR+dU8Tw0bwR6Us43hYGpR6j86nTF9geXND9x3vB8StxA67H5jqD51dXz/szti5YkLBU5hhInqI2roez/ai28C4NB67r8+VVSxtcGzF1cJJKTpj+ivFYESDIOxFe1WawooooAKKKKACiik/afbRtEjRIAJ1GdIiJ1EA6cGZOMHIqUm+CG6HFFI7ftACgYrEkrGWOpSwYAKDMFW25Cdq9t+0CsdIjV0MqfSGAM846ZpvDkRqQ7opX/ih+6PnUk7TJIGkZIG9HhyDUhia8r015SDBWfj7LOoCGMgkSV1AfZ1Lkctt4jnWipCgBBb7Hvro/fM2giT3lwFwA0axkRBAIGTpktJrl+K4jiBd0rxLsqllOWHeEtcM7nTDORAxCr0AHZ9vdqCyhAP7xh4R0/iPkK4/s+xnUdht+tXY492YerzO1CL/kvXgV5yT61YOFT7orVZsaude3OHIzyp7Muj5GYWVH2R8hVHE8KukkDIzWqgiiyHFMR1bwt0KwJ2OPnULiaSQeVU37CuIYSPX9KczrZjV+NdXGlFKAjxd4BA8MmPifkaO0GuXAraADBBGsNjwsG8OYDBhjPPBrLwHZ9orGmCv8TTnmM4/pW61wNoRKTpgjxNgiIIk7iAM8gBWfNhWSDgzbCcRnwpJtL3kzpGqRBkDJ/OsdWNcwFAgAAATO2BUrfDkiadKkRJ6nsJ+I4Mg+ESD9PKs7oRuIrojwh8qzunIj4GnUimWIVcJxty2ZRyvocfEHBpnb9p7430N6r+hFZ7vAqdsfhVJ7PPUfWh6XyRF5IbRZ0HDe1i/9y2wP8JBH1isHaXtM7grbHdjrPiI/L4fOljcC3kfjULvCMok7eVQoRseXUZmqbOp9l+12uTbuGWUSp5kc58xitrdqkEjubpjVkIxGASBtuYjEjO9cd2NxPd3rbHYGD6EQT9Z+FfRKqyRpm7o8jnCnyhSO1358Pd/lORJE4BIONj1351lRzce5KMsMoyN5GWzGMeuRIFdBSLjv8xvX8qMfOxpkcpe4q3Y4xlt8OSwsF2ZSoGWGlSWICCFgbe9Fb+F7RF8MLtk2lHN7loyRk6TbYlSozOI3rVxtnOsKW5Oo3ZRkEZHiU5HlqG8ULwdl1UhVZYBUySIjBXpjGOUCm8K56rf8Xt9iHOOmq+pTa4jQ5UTcQgFYuC44OdYhm1MoGk8z4jiIhhwPEK5BUz4gDyIOMMDlT5HNVW+DQEEKARMHmNW4HkTk+ed6j2X4mF3/AFNOn/8AWCSnxIJOfvRyq0Q6s15XpryshcFQ4m7pRmAnSpMDcwJip17QDPnn7R3lwvdMk/LyHpTCt3aHsqDLWmg76Tt6A8vrSjhrraijiGWR543BrTafBx5QnjdT79y5zckC3p3lpJBwQQB1BzNW324mMLa85JHLyPX6AbTiM1LUTiSfKooeM6VGBnvwYW3OoRJOVgzI5NMcyMmp2Gu6hqC6czG/8PM/HpsJ3rf+ztEx+tVUCsydo28T0/Cl1OrqSCOopLTxKMi3st4a9paeXOtl/i2BGm2XUgHUGA5+IQegz9KXVXdshveyOnLn+poaCE65GH7dcie5M8xr223MZ57T7tauI7Ru90dNtkIA8UhgImQemwyceI7RS7h+Hs/dKnP2jGRB+lN+y7SWZCggH49TVU4txa4NMJx7C1O0HttqBZkGotNzWNK5OXOGKZAEZ3xs84xNm/vyqtOFsatWkTM5mJmZ0nwzOZirOKvAiBms/S4cmJNTlY82mjKayX+CZmLC66g8hywMj5fU9a03UDAg7Gsg7JtdD/O3pG+1aypE7/Z+i0XN24YEnxQI21HOBzJ5QTVnZHD67Gosx1aveIMR4YBAGMT8TUf2C3iQcAAEOykATABHSTHTlTB+KxAAHKlp2WNxo5/iLBUwduR619C7M4tbttWUzgA9QYyDXD9p/Z+P5VX2bx7WX1L8RyYdDTSjqRVgzLDN+TPo1IuO/wAxvX8qt7F7cF9iujSQJ3kbgdB1qrjv8xvX8qTGmpbnT1xnG4lIrHwFwCyrMQBBYkmBEkljPu9TO3wrYKS8IveC1bk6FtlroB99yxQh4yBqF0sDuccmFWsU1gd/JJPdZAhiO85MxjOjkMwcnIg0xs+8vqPxqFTs+8vqPxoA6A15XprysheFSFRqQoA8ZoEnAFcKCHvXLg90s2nzk7/31p17S9qgA2UMs2GP3QeXqaW2bWwAMeQJj5VdBUrOf1M1OSiuxK3bn8z0qsdpqFm2jNIkMYAYHYgCXj/bSjju1i82o7tDIbVGortNzUAFEwCm5yJ5HReYP/lmGOqCUMN4GgKxEPBOrc8/OuV1ntCUXpxLjl1wEYVyarHFuryxJVmCtMgSzBVZAfdAYxGZGZnffxV+3JUuoYciQDnlXL2LTaoOsu5K3RnSV1gah6ITnyGxMFhbus5UEW9ZLEM9oE3IVSFbTOm4AIPUKCMSAez+rcv05u32/wAf4+QzimbLV5WnSwMbwQY9Ypdx1uG8jn9f78622bHdyCBJJPgtFVAnCjHLz60X1VhBDeR0tj6V2VZkyQvYVUVc/DMDgE/7T+YqPcN90/I05n0y8iurLV5l2Pw5V53Lfdb+U1BwRuGH+0/pRQU0brfaH3h8v0rZbuBtjNI9fr8jXq3YyJHwNRoHU2uR7RS+x2jyYH10n6iK2JfByJP+1v0pdLLU7LKKh3g8/wCVv0o7wef8rfpRTJMnaf2fj+VYa09pXPEN9vunr6Vb7PhW4i2GEiSYKk7KSPrFNTSKXFynXmdB7J9mMmq44ILCFB3jckj5fKtXGWGLsQpInpTTvh/F/I36VC5xSqCWkAbkqwA9SRWfW7ujs48SjFRQo/Zn+6flS9/Z8G53ml8wSn/bJDa1YqeYeWBHMk8zPSL2jaJgOCRB2OxEg/LNeP2naBguAdoMgyACR8iD8anxX5FnhMWfsz/dPyqVrhn1DwnccvOmVvtC2xhW1EiYAJMTE4G04mre/HRv5G/Sp8RvsQ8dclhryvFeevxBH417VIwUs7c7YFhYGbjDwjp/EfL8aZ1879seNniWCsgK6VOr/btkdT9KeCt7mfqcjhD3eWZ3ckkkySZJ5yczTfg+KmCN+Y/vlXJWuMuH7dj1loAjf5x+G5Fbbdu8Y8dmZ2Go7zgEeQJmORrQ6OXCMk9jpkW33huFPGftTOY0yAcA6cSOVedsOGtgjdblkjGRNxVPzUsMciRsYrP2Zw5ZQdWrAkhpWeenyma2cbwv7m4CCTpY+HDSoldM4mQInnVGTGpQcV3T/Jpg5XuUrWW/b8dsjHjt8hv3ltR/xLj40pvXmYNIUg6S4wwMgDUq+Y0sOY0jbVm7hr7sRBLqGDRGfA6tGcBoAhSYyeREeRwx05Iyvui6h/xnFWyAdafzDbGfw+dUqwOQQR5GazWODa4moJwrKyiJVsk4YHAgeUTiDnNX2eHa2NLBBnGgQI/XevYplE49y60kkCtJ4dcCcnbIk1BXFtC7SfICSeQUDqTXNXuIIYhkVyRDlhJNxR7oO4kjGOaxyFZOr6xYKVW38xoQtDu9dRSQXXE7mNioO++WUY5mqDxlvYsJ6EGYxmCJiCDPnVWEJP7p1IJIu5OIz3hk6YOZB94fHaDYuIXZUUgAsWC+ERgzsyxsdjHlAbp+sxZ/he/kDxrsKuM0AalYAHlt1+WzY8jWAcbb5OD6Z8/1pzeFgEKe65wMEYLAwOoOv4zVHFWeHbJNsE8/CJiR8Yg/KtikZ5YkZanaulTI/wDte9zI1KQy9VyKrpuSimmOOHvBhPzHSrKU8Lf0nyO9NVYESNqVouhK0Z+Os6hI3H4UtRiCCCQRsRgg07qm7wqtyg9RQmRKF7o18D7UuoAuLr/iGG+PI/SmZ7b4e8hVmKTyYf8A1a5K/wAIy+Y6j86oqHjiy2HV5sbOzFiw7YvrsQAGSQWjUVjqBkEHyiti9j2wGALQxYnxE5YMCc7YbljArgK18N2netiEuMB0mQPQGQKqfTrsa4+1Z8S/B3HD9moj6wWLeKSSM6iWMiI3ziNq21wB7d4j/VPyX9K8sdt31YN3hbyYyD8P0oWFoJe0Yye9nfmvKr4a9rRHiNSq0dJExVlVmtO9wrgPajg1/abhZQdWlsifsgc/SK7+kvtVwGu1rA8VvPqvMfDf4GnxumZ+rg5Y9u25x/Z/CJr9xdj9keVNO0LADBFW2oZCZ7tScEBtxAwVjB5z55OzDk+grd2upIS4s+H3iDkKIYz1ErBGTDEgUvW6/Cl4fJi6d7C27xJBNvvSTglVK2ziTlkQacDYEc5war4e4UYNZESCwUQoaJDKyiJOoqucq0ZI1RCzw4IgO2CS0lgTkid4k5GocyR4YGm2+4RiV0yqtC6gTLHVL76fFhcHLecV5n/kZdSepto0lnEcKqFrix3LiVbTKoHIJDqNJCkk5mIIBjSJt4gm3bBDID4VkiFyYERJ54Enb1NOuDtabaLmAoGRB25jl6Un4yylp2UL4O61hCxYSpYMEDTpAGkQuMjA57/aHRUnmj9V/PkRZgsdo3LbFlewwcy6a23gEMgJAViJGSAfCZnfp7F9LqyuRsQRBUxMMDlTXJcW0XHVVQtA0AKcGc4AgEAKZbJPwFa7eq0TcUsze7DavHDMFtsTMYgAz72ebSvSde8dQn8P9f6Bqx81pWBtvkcuR8iDyIpPd4V1ILhgAIdwZRpAAaAwgdSU6zjNN+JIZVdTIIBB6g5BFS4biCTBrrdT0kM697nzK1KnQiS9b/7jJOQdROQYJnUAASQREfYxGkgXWeEFxlRGIUDVc0tIgFiqTBHvFsbQG6CnXCrcGvvGDSxKgCNK8lPXH9mpvb8LaIDEGDHOIBOPT5VkwezVjyKak9uw9mHiuEtCALaA+SgYyOXxqqx2cjfYWB/COc7fWrLnCXznvLfl4JxBBB68j8TiMG5ndbNw3AAUQ+JWPiASS2w051CB0BmupYmm2V3OG0AAbbDy8qx8TwoYYwfx9aOD4pxZtAX1t92zh9T+G6qqraA/iZYUk6190ow2q3iOMth2BdRljkgYEk/Slx5NaUkRlxJITkRVli+V226cq28bw05G/Pz/AK0tIq/kxNOLGdrjVO+PwrSDO1I6ss3iu3y5VGkZZPMcVW9hTuB+H4V5w98OJ+Yq2lLdmZ/2JOh+Zo/Yk6H5mtFFFkaV5Gf9iTofnWbjbKqBA38+lMqw9pEYzkcvI1KFmlR2HYN3Vw9o9F0/y+H8q30n9kz/APjj/wAm/GnFZ5cs7GF3ji/kFexXlSFKWHA9scEeHvQvunK+nMH02+VW8Nxo5GD0P95pt7aR3dv72ox6Rn66a4576gwWAMTk8uvpWmPvR3ONmXh5Goj9eHtf6ar5p4D81jHlVlrh7KkEKSRtqZngj7Q1kgN571z3D9oqJ0usDJyI6Z6U9RpAMRPKkeGF3SGjlbGiOCJFVcXwq3BDSCDKsDDKeoP5HB2Miq++S0oNx1TV95gPx6DeqP8AGUn3LpUfb7sxy2X3yM7hY86ryTxrabX1LlYse2bbaLkAvMMDIf8A8dQIBySUMxyLAYL1xktkkaisEkjAgyTiB05CN9gSLe0eMuPE2m7oMp0gBrjFCGUtBhBq0kASTpzEkVFOJ1+A2rgDCDKwsGQRP9715jqo4o5P0ncfXDHHScNFtU+6qrn+EAUlu8ZcBI7hjEwZmYJA2GJjz3FTN25ZIfWzoqwwY/ZHvEBRAKjIgCfECciHF+zORv8AjXpOm6qGeNw7Fco9zHwl5i+hlZcEg6sGDkAEA/lv8d3E3giljMDkNySYAz5xWHieCt3biOWIK6ZGM6G1rvsQ05HInyIn24P3UyQAySRyGoDV5aSQ0/w0+Scoxk644+exKrsUG5cYeJyJHuoNI22BPi+o+FVPwy7ln9TdfHlMzE9f0qkIxUoCAQgTBwG07/eAzzMwBHWqLPDPL6xCBSohtxHJRMfIxsJ3PlJdRmnvKb+44cEwDEGyjCACogghfdZWbEmdm+yFOMS2tW+Hu+EW1MKrZSIV8jcf3HkYQO5toIOTItq3hJ8GkYmQCdUA5yOhror/AGZb0yVJOkKfEQSo0wCVPkDjpXb9mZMk4tS4XH5sJV3Kqrv2Qwz86jw/CKhJUGW3MkzBJ/Ek/E1dXXMrSFdzg2Gwn0qk2z0Pyp1RU6it40LeAkPzyDTKvalatltqhseMa2KrtzSJrJe1MSJmPgo394/lv+WvjrQDKuJKnT4gpJkTE9PCcZ8NXQFIXRJEhZgA6QAWbznyiDNUylbo6OHFpipLdv16+vkKmVBm2UBgzDZJgQARuJ8qW98Z8Wfx9fP+/Sm10k6hqwwyfsrg5XUM507x160niV2McsGTyiNzmI9aIvuhcsW3pnuuPN/evsuf/foXsvbjhk/iLH6mmtLfZ7FkJg934ZGzHSpJHxJ+VMqRu9zTHH4aUX2CpCo1IUEnD+2l5je0r9lVidsmSfw+Vcvc4O65Ei0THMTJ8UESPMfWuz9tLID23+8CD/tIj8aUdnWjOrlyrTH4UcbNfjNfMxcL2Jc202CTvKHGR5QcAZ9OmW4e5bYBgruRIVT4Vwo1OxGBqD9T0Bg1pa93dq5cAkqCR025+XxHqN6RXuJ0s2tpLEknUygiSRkKSVGQAG5QJAJODrureFVH4nwX447DRrbElmbxnGoAeATJVAQQBtvvEnYVRbeCckgQoABOZ2k++/UyAMedY+G4jVpYFVyQNRLQPeZdfNSocwYgoQDAFa34dgJEmC5gbw4k6TjxBpg4wSPOvMzlKUm5vdlhl7Q4lW0TzDaQrgGYzLahgDmJHPlU+HS2ySdeZUrrYzMHnBPhE+Qmsydk3G1oACCQSAgAbxCAHfTAHh8IPlJ2po3Ciz/mMAdUyWXLxpieu+OpNM4tQtXXmMot8GM8MiiSbwUjA1zECcQdzOkDfGBzpp2GpBfSW7mF0BtgdiLUie7gA7kZ8MCsPFXYAcOs57sR4i2wAJORJGwmKe2LQtWlQZCKFE7nSAJPnXT9k43KTm3xt6/gRvYVdo8cEcjQzDquRM5HlG9S4Xtjk1tgIMT8PCfmdp90+VZv8Gs76M8zqbOQc53kD5Cpnsu1nw7xOW5GRz6kn4nrXfKbSJYkd0jWiTEaT3RUn34EAQPFI075nFHHcBxNy2yo9q2SMMruxmRgHSIBEiRJEeeIL2VaBkKZIIJ1tmQVM5+6SPT0Fb7blV0gwKyZOhwZJapR3LoZ9ElNcp3vuYezuBv2DLDvmiNWsLk6C7NqyfdUD/xO0iGF3jbqozNaA0kb3VgrJ1NMYgAfE1EcRpIJbfGTv5etY27UdwUZLYBBkm8ozEiIaemZG4NXwxxxx0xWwPJ4knJ9/oX8PxBuwUtjTJBYXFIECRgdfD/NPrOs3D8Z3QCqLY1Mdc3QxGyg+990J8Tz3Nt3iFVS5YaRuRncgcvUU8brcqmlexn4/hdUtruLC7KYmJPMGPhWG6GIAC8RIxjnCncxPODjfaQDWjiOPEg271oDaGyCciZGZBjHrV/A9phFa5du2iigltKtqwQAAOf9aG0lZOOEptRStszjg2yCnEz4lwREAyGB65id4B5kVqLtbGlLj5QOxaHZR4iBbGmCxIbcbDbaPeL4u5esi4tu4thhr1AEOVALA491TC7GSDutUcM9phGNUFmBnVMQWYkk7SJJ2ODFcjrfaCinHHz5+Rc4ODqSpoTcWXJJUgSAC7AsraSJlmJDEgGJJgEDBWC54HhtOttMByNNtSApClhLRuwJyJwNO0TWvgeEVk7y4JBnQJkBQYVz1ZveE7SI5yu43iShhyDORtBxAJk4IgZGfWJqek6WUf1J8v1v8zViyKS0rlevX+20cReznLicCQiegPosT1nNZOHPjSSPeVZIxlhqMdABv61WeJLmZl2OAA5Bxsop/wCz/s5dZ1e6CiLkTAc5kCPsgHrkRjqOjaSpCqE5TUpKkvP81a49c7nUdjWCqEtu7F4mYmMT8K30RRSJUqL5ycpNsKkKjUhUinH+3JbXa3C6WzE5nP5Vk4ZoRcHboa7LtKyjW3Fz3QCSYmIHvDzFcWzNbGQWtyVVwCJ08oPxHwO8Vfjaao53UwcZau3rk3cJfAJEHP8ACaRdtcFocFAy246GFnvNabghSpAALBRkYkUxt8ap5x61vtcURvkfWq8+COWOl/fyEx5EjmuGNoEE3LIGcC4CIIaASQAQS907dIkA0ws8bMlZdQTJGY547sENjlM7czT9bwPOs97gbTNqKLqO7DBIGwJGSB57VyZ+yL4l90W6kxT+3W3W4kG4r23R1RGdgGEchgxOCJqjjewhxFu3aZblq1ZBFtTDt7x0q2mPAqSu5YzJaRJ6VAqgAQFAAAEAADAA8oqLcQo5/KtmDoYY4aG7XPrv+SzH1E8TUoOmuGKH4Xu2Vu9u62hA3cahnAEKsKMnJ65Jirrlq7Bm858MH90ozmCI25fKtrcWOQNUXr5b0rbCEYLTFUiiU1QqFi7M980Hl3QPynatPDyBDFmPXTH05VabgmJE9JqVPsVXZDvPJvlR3nk3yqdFTsQZuIso8alJjbcdOh8hVP8Ah1mI7oR0jG8xvt5enSt9FRsTZiHBWgI7sxnEtsRBG+xGCOeepqyzaVQVVCFJmIxOOp8q00VOwWLrnCtrLKYBjHdIYAGwO+8nPX4G3grTAkXYdGWGHcqJJifhjb+kbKKh0SptO0SPBpr1oXQd2LYQKhtgBNIdATCXBgagMqApBwRC32ZZU6ijserNM89pC5OYiK9oqvwsbduKstlnlLknxvGSIVWzzikSp3jHZTjnE7AfUjJ/DZu4yJ2/PlSPgkutxNtAojUJJgrIOI5kHn6HrNO35D4kpNaqrdver8kdf2BwAtolwI2t92MYB93E+6ceeR8OiRpANYbCXci4VCadlJBG3MAbeUb/AAGvhlhR6T8886obs36FFUiw15XpryoICpCo1j4/g7jzovva8MAqqNBkHVDgjbGR6RzAEftd7UHh1v2ktueINi7cshV16tKYcgZAFwhYE9ds152V2ki2rXCvbL3Mqibg2kYKLoZveVUKSROfMiV7djtYvXC3E3br3VBm5duFQqkkgJp0WxOnIYETIzE0WOGvP3VpeJ0cSCX7xWjVm4O7JuW7i3CLZ05hz3LH3RiSGMPaHsMWh3ludE5G+noZ6etJrPEsuAcdDXbWrd5QzcQ6MgtEMqCBILEtneUgHYSOU1Rb9neHdVYBwGAIGo7ETzzVscm25gzdG3K8Zy6doHmAfTFentD+H6/0pld7Fs993K3XD+aBh7uqJEcvxHUTDjPZm4is2tCqgk+8DAEnAB+VPriZ3gzrt/Rjt8eOYj61eOJSJ1ClDiIwTq2IBP2tPLbMb9fWtd7sy8nvWn+CyPmJFT7r7iNZI8x/BstcSrGAf6+lUcVxkYXfr0/rS84PQ1XxAlWETIIjrI2qaE8RvY0WElgOpp5atFjFcQ/DGQe5Jgkj94BGJj0kkfAn1d8NwoBnuW5H/NaZWdMRiPDbOI9OqyZbiivMd3OPCEqlt3KkAkaQOWrJMkjoBvjkY02bqXVlcjbIKkGAYIYAgwQc9aQ3LVxSqHWrAsToUt3hJJLAgEQWkmRiYMYJZcNwVxFLgxcaGK4CkKGi0SA3M5cCcCMAVzunz555ZKUaivX1+hqaVFl+1pNV1q407day10EZ5KmFFeNMGN+XrSu5xdxTBeyCIkHUMbnbYQGzsMk7VIJWNaKwcLduvMNZ5xOpRIydxyEz0kVvHF2P9SByYghD6ORpI8wc0rnFcsbQwoq29YK+lUXbgUSaYR7ckOJuAKZ+XWvPZjgXe7r5Jmdsnl8pPwrNw1luIuhRz+SrzP8AflXc8DYt2lFtCMeYkmJJPU0s3SruXdLGU5X+1f2SSyT7xHoNj6zvWiiiqDpt2eGvK9NeUEBUhUa9oAw8R2ZbPfGDquqVY5YgaAsKDsIAMDc1R2V2ahscPrVWdIuBihUi60l3UN4kklsdGIPOm1FAGftFSbVwCZKMBEzOk7RmaUWOzOJKqTxJBIBgo0jGx8e9P6KAEP8Ag1+dX7SZiPdbbfbvI+NZBY4rvzb765pA9/um0TGrfX6D1I846migBZw3CX0UKLtogc2tOSeckm7mvOLPEojsGtuVUkKthizQPdUG6BJppRQAgftAd2gucNfunSJJsg5nSdQ5HGqAI89qptdjWeIQslu7YMkQ66TyM6STjPIjauloqVJrgSeOE/iRwvaHs/dtZA1r1Xceo3+U1n4LihGlj6H8q+hUh7d7AFwF7Yh9yOTfo3n8+tWxyXszDl6TT72P7GBOKI86ieIbrSi1xDWzpYHHI4I+dXntBeh+lPpM/imwmvKwntDov1/pVTcc3KB8P1qaYryIZ1W1hTuqn1AP40vHGv1+gqQ49ug+v60aQ8RDbh7dsDSUUDOyiCCCCDHkSPiay3uwwxBt3Npw+q4J2GzKTiR4ixj4znXtDqv1/pXn+IH7o+dVZenhkVTVlizpDZk0W0TUW0qqkn3jpAEnzO9Ju0L0mOQ/GoXuNYjkPTH1pn7OdkG6wuMP3annPiIyI6iYmrfhVsRt5ZaYjz2X7O7u3rI8b5zuF5D8/wD5WhuygLz8QmLrAKZ91lUCEb0MkMMjVzAimVFZm7dnYxwUIpLsUWOKDHSQVf7p39RyYeY+MHFX1Xesq4hhPMdQeoO4PmKqVLinBDr/ABYYehHvehE+dKW0nwXmivTXlSIFSFRqQoAKKKKACiiigAooooAKKKKACiiigAooooArvWFcQyqw6EA/jS9vZ/hz/wBv5Mw/A00oqU2uBJQjLlWJn9mbB2DD0Y/nNVn2Vs/eufzL/wCtPaKnXLzEfT4n+1CD/pO19+581/8AWof9JW/9R/8Aj+ldFRU65eZH/Gxf9RHa9lrI3Lt6tH/8gVo/6e4f/T/5v+tNKKjXLzGWDGv2oxcL2VZt+5bAJ5mWPzaa20UUrdliio7JBRRRQSFFFFAHhryvTXlABUhRRQAUUUUAFFFFABRRRQAUUUUAFFFFABRRRQAUUUUAFFFFABRRRQAUUUUAFFFFABRRRQAUUUUAeGvKK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://www.jetdicas.com/img/fotos/ilhas%20galapagos%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29000"/>
            <a:ext cx="4419600" cy="3178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Natural Selection 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257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Process: </a:t>
            </a:r>
          </a:p>
          <a:p>
            <a:pPr lvl="1"/>
            <a:r>
              <a:rPr lang="en-US" b="1" dirty="0" smtClean="0">
                <a:solidFill>
                  <a:srgbClr val="FF3399"/>
                </a:solidFill>
                <a:latin typeface="Comic Sans MS" pitchFamily="66" charset="0"/>
              </a:rPr>
              <a:t>Variation</a:t>
            </a:r>
            <a:r>
              <a:rPr lang="en-US" dirty="0" smtClean="0">
                <a:latin typeface="Comic Sans MS" pitchFamily="66" charset="0"/>
              </a:rPr>
              <a:t> of traits leads to different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phenotypes</a:t>
            </a:r>
          </a:p>
          <a:p>
            <a:pPr lvl="1">
              <a:buNone/>
            </a:pPr>
            <a:endParaRPr lang="en-US" sz="11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lvl="1"/>
            <a:r>
              <a:rPr lang="en-US" b="1" dirty="0" smtClean="0">
                <a:solidFill>
                  <a:srgbClr val="FF3399"/>
                </a:solidFill>
                <a:latin typeface="Comic Sans MS" pitchFamily="66" charset="0"/>
              </a:rPr>
              <a:t>Overproduction</a:t>
            </a:r>
            <a:r>
              <a:rPr lang="en-US" dirty="0" smtClean="0">
                <a:latin typeface="Comic Sans MS" pitchFamily="66" charset="0"/>
              </a:rPr>
              <a:t> in populations leads to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competition</a:t>
            </a:r>
            <a:r>
              <a:rPr lang="en-US" dirty="0" smtClean="0">
                <a:latin typeface="Comic Sans MS" pitchFamily="66" charset="0"/>
              </a:rPr>
              <a:t> for resources</a:t>
            </a:r>
          </a:p>
          <a:p>
            <a:pPr lvl="1"/>
            <a:endParaRPr lang="en-US" sz="1100" dirty="0" smtClean="0">
              <a:latin typeface="Comic Sans MS" pitchFamily="66" charset="0"/>
            </a:endParaRPr>
          </a:p>
          <a:p>
            <a:pPr lvl="1"/>
            <a:r>
              <a:rPr lang="en-US" b="1" dirty="0" smtClean="0">
                <a:solidFill>
                  <a:srgbClr val="FF3399"/>
                </a:solidFill>
                <a:latin typeface="Comic Sans MS" pitchFamily="66" charset="0"/>
              </a:rPr>
              <a:t>Natural Selection</a:t>
            </a:r>
            <a:r>
              <a:rPr lang="en-US" dirty="0" smtClean="0">
                <a:latin typeface="Comic Sans MS" pitchFamily="66" charset="0"/>
              </a:rPr>
              <a:t> favors the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best</a:t>
            </a:r>
            <a:r>
              <a:rPr lang="en-US" dirty="0" smtClean="0">
                <a:latin typeface="Comic Sans MS" pitchFamily="66" charset="0"/>
              </a:rPr>
              <a:t> suited phenotype at the time</a:t>
            </a:r>
          </a:p>
          <a:p>
            <a:pPr lvl="1"/>
            <a:endParaRPr lang="en-US" sz="1100" dirty="0" smtClean="0">
              <a:latin typeface="Comic Sans MS" pitchFamily="66" charset="0"/>
            </a:endParaRPr>
          </a:p>
          <a:p>
            <a:pPr lvl="1"/>
            <a:r>
              <a:rPr lang="en-US" b="1" dirty="0" smtClean="0">
                <a:solidFill>
                  <a:srgbClr val="FF3399"/>
                </a:solidFill>
                <a:latin typeface="Comic Sans MS" pitchFamily="66" charset="0"/>
              </a:rPr>
              <a:t>Survival</a:t>
            </a:r>
            <a:r>
              <a:rPr lang="en-US" dirty="0" smtClean="0">
                <a:latin typeface="Comic Sans MS" pitchFamily="66" charset="0"/>
              </a:rPr>
              <a:t> of the best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adapted</a:t>
            </a:r>
            <a:r>
              <a:rPr lang="en-US" dirty="0" smtClean="0">
                <a:latin typeface="Comic Sans MS" pitchFamily="66" charset="0"/>
              </a:rPr>
              <a:t> (fittest) leads to higher reproductive success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Adaptations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6400800" cy="5181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Any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heritable</a:t>
            </a:r>
            <a:r>
              <a:rPr lang="en-US" sz="3000" dirty="0" smtClean="0">
                <a:latin typeface="Comic Sans MS" pitchFamily="66" charset="0"/>
              </a:rPr>
              <a:t> trait that suits an organism to its natural function in the environment (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niche</a:t>
            </a:r>
            <a:r>
              <a:rPr lang="en-US" sz="3000" dirty="0" smtClean="0">
                <a:latin typeface="Comic Sans MS" pitchFamily="66" charset="0"/>
              </a:rPr>
              <a:t>)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Structural</a:t>
            </a:r>
            <a:r>
              <a:rPr lang="en-US" sz="3000" dirty="0" smtClean="0">
                <a:latin typeface="Comic Sans MS" pitchFamily="66" charset="0"/>
              </a:rPr>
              <a:t> adaptations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Mimicry and camouflage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Behavioral</a:t>
            </a:r>
            <a:r>
              <a:rPr lang="en-US" sz="3000" dirty="0" smtClean="0">
                <a:latin typeface="Comic Sans MS" pitchFamily="66" charset="0"/>
              </a:rPr>
              <a:t> adaptations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Herding, schooling, growling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Physiological</a:t>
            </a:r>
            <a:r>
              <a:rPr lang="en-US" sz="3000" dirty="0" smtClean="0">
                <a:latin typeface="Comic Sans MS" pitchFamily="66" charset="0"/>
              </a:rPr>
              <a:t> Adaptations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Enzymes, sight, oxygen-binding of hemoglobin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3554" name="AutoShape 2" descr="data:image/jpeg;base64,/9j/4AAQSkZJRgABAQAAAQABAAD/2wCEAAkGBhMSERUUExQWFRUWGBcYGBgXFRgaGhsYHBcXFxwYGBgYHCYeHRwjGhoUHy8gIycpLCwsGB4xNTAqNSYrLCkBCQoKDgwOGg8PGi8kHyQsLCwqLCwsLCwpLCwsLCwsLCwsLCksLCwsLCwpLCwsLCwsLCwpLCwsLCwsLCwsLCwsLP/AABEIAMsA+AMBIgACEQEDEQH/xAAcAAACAwEBAQEAAAAAAAAAAAAEBQIDBgEABwj/xAA7EAABAwMBBQcBCAIBBAMBAAABAAIRAwQhMQUSQVFhBhMicYGR8KEHFDJCscHR4VLxFSMzYpJygqIk/8QAGgEAAgMBAQAAAAAAAAAAAAAAAgMBBAUABv/EAC8RAAIBAwMCBAUEAwEAAAAAAAECAAMRIQQSMUFREyJhcQUygZHRI6Gx8BTB4UL/2gAMAwEAAhEDEQA/AB3UoQdSvH7o+qwOG7Pql9e166LLpkk5iGsZ0XAwAXEc3EE+wXKpL9DHM5PwoHdhE0mHh5q1YRV4ZSru04Y8iTy88yjWPHL6pQKpCIoVOUmUBUyN0YbgdPMfog3j3XS9wyJRVjZGs2oadSkaoaTTpF4lzh003Z6/qhZxTW7SVpNUNlEFqRvFk+JsbzYII8wVZTp4g6H9eaC/42tQdFdjxUcZcQ3e3jyBZiOiYttoMPlrgNC0gxz5+vRGrg8ESalIhjYG0qbg/T59V0084RlMUvP1n9FNl80aCPIDqpuIvZKKFjxgwrxZGcfAuDaO9w+q46+OmPkrrztohVran8JcAJHv5KJsc+vAKq2uSTJJgeirrX7geWiDdmFYWhQshrlT+6Dp7n5wKVVNpfrhR/5V0e/6ormRZY1FqNYHsq3VOAj2+qWnaxwCTzK5Vu5dKE+s6wEZtvSpC7BMHCCt6rS4b8hs5gZjoCrd0E4P8rrCAQRHdlcDAKneUxGM9UsouLcyiqNzOOBVZwVbcJZp7WWx5hFSsCwA+hSh9ODniJRtWIgIfuplOXi8QwzIOy1QcNFa2nAXKoEBLV7sRGMlhBnMkJfe2xbqnDWQia+zA9kjgjL7SIvbeZJgIXkfdWgbrgrqeGBgZhIswchpn1VbrTOWZWtsrOG6ZHNTuLVu7Oqy/wDJIM1jpwVvMI9jZI3fnuo1qgZ+Ue39ovarNyoSOCXXd3JyOY/hXkYsAZnkWNp120QPyhD3G3Yk6fOgQVxU15IACTvHIEBrY8TieQ808Ju5hoCTaW7Rv6j2bx3jvEBtNpmZ5jU/6Wh7LfZreVC2td1Da02w5okd5zxwZ656J7srY9LZdH77ewa5xSpzIYSDAHN3N35RMdcN2j+0apWcXSSeHIcYaJwPnU0hWbUkrQsFGC1r3PYdPqfpL4XaMzc7Z7ZWtCs0Cl3rjI36xLz5hmgGNRHksfedoWVazoa0AOHhbludXNDj4YOoB9tBn7O2r1d52659V4GSMMZzJPhbp6AeqDdRa126129u6uGhdxI6DA6xKfS01KkQq8j1v/f7ac7sV3GbGjtN24WU37kxLhJJhwcMkyMgewRTrrjKzdjUiEf34TitpnuxbmNad2Zx84omhcDj/au7BmjWF42oxtSoGTTaTk7okhvEH8Jx+yVW9Zjn+AiDG7JmeQkgQeEGPMpBa7MtuLfvGeAwUMMzS2tCQDGp+ZXb3Z5GVdsqsGt8QyMEHCJr37ZkZgeeioCo2/EgoLTJ3VLPlACoDJcB7+SaXZBQ1NnhJPQe+f2+q00a4le2bQRkkz1V/eRk/CpU6c+SpuxpGi7kzuDLKdxp86owXXiPBLaLY81I4Mn0UEZhEiO23JwEVTqRlIretx4pi6uNJ/2hInLzGPfCPVSIxj1QDXwr2vmFAxIPMIdUjyKGuM6Ihw3tFXUMYS9oBuI0EsLGUBxESmVrdYhK3MXWOhE9PcIO6T2zbgkFeUbqoXCCvJiAhbRZ5xGLNqwNVTe7ZxqlBucQVQagnmqS6YE3Mf472krmoXzPAjOuqWXNHJiUZMmTjiomIn4VoIAotEk3yYBZ7GdXqGm1zWugxvGASIxPAxPstPRtbTZbe/uXh9wBLGyPDyDG9f8AKMZ5Ss09viHi3c6gwRxkHgkN52fdUqgTUqPeQGyZkmAMxJ/pIr0XreUvZOtufv0EvaaqijIuZ3tX2suNq3DQxjoEinTGYk5J6nGeiZ7K7KWlr49oVQ+rqKDCSQf/AD3JJPTA6lH7Uta2zmNt2GmwmmO8exkPJO9+Yn645j8MLJh7QSYydSSSdeJOTiefFdSpb6QWkdidLcn69P5lxyqnzZP7CaLbe3zWp9zQp9yw4gAAkcvDjOeeqUbC7IVq9UU6QmdScBo5k8tFXbXAMAkAYE8OHLpK+sbBLLKydWcQXOG8fUeFv19yV1Zk0dLbSHmJsPU9z3gZqnzTG7c7HUbNoDrneq8WtpSM6Sd7HrryWWfdaifnqnG0dpGqXOcd5zpJ55gzj19uKXXVmHN/8uGR5a/SPLoFboUXVP1Gufp+1pXqKhPlFo1+zSo51+1jJku3tY8Iad6ekcOaRdst612jcMGBvkx0eA6P/wBFOuwHaOls+u+pUpF5c0NkHLQDJjzxI6BW9udnt2rXNzZAuIY0VKZhr5GA5vAgjGuIVJ6jU9XdxZNtr9L3vnt2llELU9q5MWbL7bPdusqZ4Bx/EByJOo5Tkc4T1u0CdDr1Xz632LXFYUjSe15OjmlsdTPAc1s7i0fb1DSqatgzmHA5Dh0IVkpTB8vvKOoRvmMZtrfVGd3gDmZ/36JZR0BnHFF0q0mef0UHEpkWh7LbwyhatsCZ5KZqnhoru8Ex7+fJQLjMmAtZlQrt9vkpkaXL3C4bWce6LmRmL2eETxOn8r1F8CSr69Ekzoq30+HJdJltC4lM2jkZMZSWmIE+yZWYIMn1SKlwcRyKGFjGNB4mfdSuGB0Fvqhi+Mt0KnSfxClSDIyuDIuMnyXQzJVrmYlUsZr7IyRa8Ec2MjUyurj2LyFWPSEwAMTVaJCpLo8042hSh0fsk9ennlKilUDSGW08Kkn91XUq+yhOICqquzCeYue76Xfhn5qiNj7Q3by3I0DyBPMtIBx56IetYVzT32UnlnOMEzEAnWM6Jbs2qH3dJryWRUaSNDIOPrAQVfNSbtYy5QUq6m3URr9oO2C+7Imd1reGhif3CyT3zPL51Pstd257I1Gl11ScarDG+0/ibgCRGrf06rEC4Mzx+dP3UaB0agoQ8C0valStQ3Ec9mdlivcsYdJ3neQzw9FqvtKu3Mp0qTXQSZOYwPXrM8x5rO9hdqCneU5/NLeHEGNRz95RP2j7Sc67ME+FjQOQ/MTGREj9ek16qF9cgPAF4+mdunYj2mUbekTy5NOv6mepz1R9rtcaH+OYPHPp/RTvuAJjj5+cmDHLHn0XW1x85cuHwrXmdNTbmnU1A9DOOGeWnTPCV9O+z/s9TpUqlw4QHDiPyjMmc8+WmAvjuy7klzW5O8QAOc+Z0/Fn919c7WbebbWrKIbAeIOk7rd0RoBmRP6LK+Ik1AunH/s59hkyzRU2L9pjO3PaYVaoBaRTBwzIBEwS4YBOhz6cSc/d3tAsDqfgeM9D0I5Ii9qUqo1xrg6eX8pFV2TB8LgR1/paFKilJAiCwiXcubtNPYXW/mAOKcsrSNISLs3S8Dh+JzCAQP8AE4DvIGR6hailZuLdBHTMe5VCtU2sRKrUrcyigYnI0mJ/Tr0RQoyJ88SNY/sIf7qRgN8zKk3ebwjzwuWrfiLKWh1Cg6CdfnJMKFKRpk4S6htMiJbM8kxttoNPApbOwnbRBq9mQchAVLWTA4rQmqHcj56qipaA5aUxKwODFlIlrU58hgLr3kCOKKqU4PkqzR3jjQprLuzJViMSVtc7onngIqkfzcEBcNzjQaK2g6BHqleGVNxGlwwsYdp5LjmSZC7QedOCs7uMhc3mGJCHacyh7Oa8jxTBC8kgxxW8zVTaYcMnJ1QVepMSUA3iVLe+ielIDiJLdJa5pJxx48FW90CAZ5nl0B/dSe6cTjoqC3OE++IriM7L7RqluW0a1NtS33Q3A8QAwZnB4/0n+2+y9vd0W3FsQ4finU//AFPPm0z/ADiNrbI32aAHUfwlnZXtdVsKpa6TTcYe3l1AOJz6qkaJUeJpsMOR0b/vrNWjUDgLU+/aOLLtPcWRhx7+3OrHyXNHHdJzx4+vM5ntBRph5q0DNF5kDiwnO44ZjpzTrtgGg/eLZwNKrO8NQHnXy3veZWM78gndwDw19DzHmrdBUf8AWpixPI/PqIdXcnkfPYxjse/DK9Nx0a9pPlPp8Cd9v3g3DXjRzBHoT+0ctSstQqsGS1xIyRvYP0THa+3hchgDHbzdJI04j9PZG9NjXVwOAQYaOooMhPYiK31enpPRR38oy02LVq1G02tlxMc4zBJjQBM9sdlmW+twwnlB/aSmvWRGCE5MQtJ2UsBgQjsSwPu6WdDvnP8Ajp67258krUfaGw1qlGm2PwuMyB0njjwujyP+QWL7L3YpVC8uExAzHrlMdu7dNSqx8iGtDZGYIJM481Remza1XPAEvoUGjOck/iD19g1GTuOaeYkg/URz4pW2s4GDqEdcdqqjhu4VFjZl5BqSG8uJ/rqtNmCi8zBzzDuzV45tw0tkiCHR/jy9wF9It9qh2sAchnh5gLEUG7uGMa0dJz1J1KKZcVOBhZVemarbrWnO6jANxNQQHOiSJ6wEVU2LmSRoXZIyBiRzWZt9p1BqJ6wmNHaZMTw5oNjLxKhsY8obIaRzUqtluEwMc9PoqrPascQfUJkblrmnMJV2BzIi9pKKDTy/tAmoQZ/ZHW95I1yjYYvIDTm41wgoWpaxgaIt4BPIrgYQMQUSMVEnBi/uc9VE0eKZVGA6jKDqsIcrCVA0AicYPCM5XW1j7KTRKi+2PDKIDMgnEMoXAhdQTJC8lmjc3nCqVFpmW2uJiZHohq1GOP8ACc/eGhsCJSW+qZmcJdOozNHbRaVl8KXIqqmSdFY5pIzwVr3ixYS91yN3n85rKbdt99xOJGMcU/c3EBLbm1JmfooRdrXjA1orsKjmMLWkPY78bH4HofymIz/Cou9lEDeYHBpnDxBn/wAXfhf6eyY2ru6qB/dtqAatcMEfsVp+03bF9Lu2WwpCg5jXN3qYcROS0h3hkHoiqM4ceGvPObCX6boyec8cT53UtSNQQYwIz7awtJ2WZQax5qU3Pc0FwbJaXN59eIwranby7LS0d0wkQX06LGPjlvAY8xnqk1G+c14eDLhxPHz9ETCo6EHB9DBWoiODyIVtDtjVLSyixtBnKmM+6SvcXAGCZ1OslFbTY0u32CN7VvI9DyVuwA416bQNXc4R00Sml1Fv5+86o7VGsWv/ABB7Wye4SGmOeg9zhWmkRjE8VO5pP7x4qAhwcQQeBBiPRX0qXRMuYhrDEpoWA1hMqCg1hhWUzHBAbmKN4dTeeava3r9UNRcI4jz0RIqEcuiWRFGWsCvkIbvQfNSa48c/OaAreDDbd8Jvs+u734cEhpsnp0TnZ1bcwRkcFXqrYYkqwBzNXs+wDxkR9fquXmySwEq/ZVwHNmd0AZ5Js2o17DBkQIJGojhzCzRUe5PaaAppUXy8zBXO+HSCfdcobRdKfbSsxyCRvt84WjScVBkTOdGQwv747UCQOKrq3c/yq2MgQSo7gGEwACdkyD3mccVZQuXtOfoqK1aNOCoF1KIiSMR5TuQdfquJMLk9F1dmFgxJUq8kHUMlT77qqy7kJXIhEiX0l17+UKtmRkwpbzYxqiODIxPHd4nK850ZAn5yVEoqjTOFJbbJAvBL17ngAxA0aAAP59SULWtqbqURFQOxmfCeEa/qn33I4xAQNzZAZC5a0YCViRtmOi59y5jHRNBb9FIWsaYKbug74mq2oUPunJP6WzS46fRG/wDEADIQNWVcGSCTM9VqOqAbwDnD80CSNMmM8Mnkr6dpA0Th1ACICL2dsF9ed3daACXPfhjQOLj05fokPqQoucCPAZzaIaVvlXPoiNM8CtLb9mtmtjvNqEvgnwhobjU7u67Hqof8Z3VQ1aAF9RLHNG4Gk7xkSWk8DBx9Ev8Ayl3WNx7ggfcwxp2bjMzG7w1VlvRc5261pcT+UCStBQo2Dg91YXNsaTd57HAGQSAAwkTkkD1QdDbpuXm22XbuaXCDUcRIkwXuPARpnyCNtQbEqOOScAe5hJpbnzG38wY7Oax0Va9GmdN0v3nzy3KYcZ6LZ2P2aOcwPfWaxkAyWEY67xEeoVdv2fs9h0Bc3bjWrn8A5viYY3MdXmY9YXzrb3a242lV3qzy2kD4KTSQ0DhA5/8AkcqrTatqjem1kHWwz7A9PeE9OigyJqdq7ObQqmm2o2qBEOaRHljQhTtXEkTk/VIbAANDWNAHROrSAZLvb+VcKkLZjeZrKGbGBNDHg3ScEcCi+yVaoO8ovAdT3Za8kAs5DOI1PDis9X2s1up9sn3Rjbidn96JipVaHSfyhxAnmJA91n1FamABjcQPv/yamnKkEdheOLtjd1zmVhWgSQNQNJAmY6pe6uw2r6xcQ4VNwCBuuEAnMzOdeiytTapdX3WONNzfEwj2IPMRu49E12he97YAMYGupVi6qG6eIEbwH+JOemRwVw0m0zC5uCeT0x19+hi2VXBYDIHH+5Sdp5XfvZShrjqj3nSFYsJnyRrEkrtIyQqWj9P3RFvqByypPEgAmXNGq8vOaAvJe6HaZ3dELgEK6vu4MzI558vpp5KvHVNEHidNP1UN49FeMiM5XvurvmnNQWAkymD8AVtOtumdV1rYPMclW8hd804XjNm0GmOfGdPRU3VXe4oJoVjvcIBSANxC3SxtXmpUACcKsgag/wBKLH5TLQCZpLaygDGv+kcbYRpKS7P2oZjKc/eDr6rKrBgcywhBMdVLe0s6TXXAaaj5gbsuJ5AcAMCeZHNZDtd2o+8UjRpf9JhidPEAZ3XRo2YOFf8AaXs5902lXpO3m0w4OAMgTDg79vZfMLm7c3BdPpy+o+ZUfCtLSq0xXqZe556Z7TRr7qZ2jiWXWxqpJdLDng79AQnHZWvWtHlzHkFwyNWmMiRMHlx1OQVlxeuJ1+v9I+1vn72p9NfPGOOnXnrvuiuu1hcSqGINxPuXZjb1K9Bp1GN71okiJa4SMjlqMH06LftBuq9iykbLdo77nB261gBIaCJkR/lnolf2asrbz7lzWvbljRid4kF0FuCAIGmJKv8AtR2i89y06Q5xA1kloBJIiBzPXzXjl0lJfiYp0zdeqnIvY9JfJqeFuM+e9oNsXV24OuXCoQIBLWjwzMDdAAEpcKDm5kdMeXApjWqDGh4z9J+dVAXDZ9sZzrjPzlxn2SoFFgJnk35nKO0qjY3gD6/AtbsLY1W8ompbkOc0gOYSGuBIkEH8JBzxGhWbbQc7GHCAYnTmROPg1yt/9klq9lWuS0tYWU+BDS6XZB0OJ06c1m/E6jafTtVp8i3PXMmnTVjYiYTbFR9NzqbxuubhwOoK+jdhrEXGxxT4uFSDyeKrnNP/ALQsJ9oW7U2jcGY8QEjo0N/VpW8+yF4Fu6gXAuY4vbHFjuXk6fcc1mfFHc6NKowwKt+35MsadAjMOk+V7XL6Fdpc3dIJa4HgRiDnXB5L6B2Cu2V60GIqscxwOQTG8PqIjqVb9snZUPom7pjxsjvAOLNN7zbj08l877G7d+73FKpmA9pInWDkdJE/MjRSuuv0hZeSLEdj/eIG003E123tkm3rFky2ZE8uXmPqqy2Q2NNFoftOoAOo3Dcscdxx4FrhvMPod7/2SCiIA559sJeirGrQVjzwfpKupphHNuDLrdvuvbkT81UmN46DjCKpU5MDRWGaJXMAc+OK8rry3griHBkRBCvY0cCl5rwjrWq0pjnaIrrGljQbxyiq9vAxkcMZQVEkRqmTb4kboE4We5bdcSwoxALm2xp880rcADnI5JncUHknWOiW1aRExPzmrNJ7cmSy3lbqgCpfXHDIUK1E8VWKRlXFzmKPaX97w4FTpAnXVepUuYlEMoGBjPX6KbwTLreoG+aKO0Dx0QTKYByVXc3rBIGo6fylFAxhgRrsjtGaVYb3/acfFyE8fLmlXaTYradeowBrabnb1P8A6bdwsIwA7XH8JJc3xMrtl2orUmdy8NrUf8XwYHITw6H0hLWgaVTxaQ5wRxf195fpVA6+HUPse0RX9qxp8J+uD5So2tzu8JWgF/Z7wPchvOQSB0iSFobA2zYcylTB13g0T5g5hFV1xpjKGXKOhFU4cTe9hq7G2VFlUFr4JLSDoXF0HHIxGmq+Xdvu1X3m7cWOb3dMbjcDgZJHhnLiYPIAp72i7QilbvIPieC1vMkgj2GvovlhKzvhWlvVfUtySbfXJ/Eb8QVKVqamHvvSZzJPHOfMH15jOgUWXDufWSTy1znPTUoMlRLyvRTJjahtIjoeB/2I04H1Bwvr32dWT22Xed4Qary8QZAAO6J1GokCB+JfD6Bzw+ehx5dV917KuNHZ9AOBBDA6NNSSCQRBMELC+Os3gBR1P5l/QpuqT5d2lq1W3NZlQy4VHzrP4pBBzk6wMQfa7sx2tfaVg9n5dZ0I4h0cDMdMIbtttOnUvHupEOaWtBMDLgIPADEAY6pRSuW8Zx1JzjOupiDEa8gtKmgrUFFQcgXH0leodlRgp6z9F3F/TvrLfpwWVWkQeB0LT1BkQvzztPZ5tbipSmQxxg9OB80fR2vVt4fb1XNJPiAdg5xLSc4Gh4Qhtq35uKveOABIEgc4yfeVR0WgfR1GAN0P3EOpWV6YFsgz7F2aaNobH3KhyA6nvamWmWGOJEN9ljH3bqTjTqAbzPCfTiEp2L2iq0KIpMJABJ15mVJtwajy+oSS4yTr84IdPpnpVKl/lJJEVqXpui2NzHdHbA5JhZ3IJne9P2Wc7sFTptIOqtMuJRE2AZvcF5D7KuXYLjMaf6XlnmpY2j7CYEkhF2bCVBlPKaW0BukLSqHEqXjKgDuzjTKlSugBAEISjcbk9eaiLymMk5VTwjeSLniM6dd3t8lBVHFz+MH9eqmNrNAx89UHd7TLsNwEVNM8Qjgcyw2c/iIH6qqmymDxJ9I+aIAFx59UxtqIA68f6VlvKJAyZfS4kiB0H8IZznHRXBxiNEda7PkDIMidUhqm3JhAE4mdud4HkltzWyne2GlpOmqz1c5Vmk24Xk2tKqzjHqhjqinUxHXkqu7TwYcpfSwvUb6pTPhcRHDh7FTfjAMhDVAo2hhYxgcqbgzS2exjtJnhfu1qYyw6OB/MD8/RZraWyalB5bUaQR8lMdg7WfaV2VBII1BxvNOoW7+0Oyp3Vg26o/l3XdYJ3S08oP1CoGq+mrqh+RsD0PaXwFr0yx+cc+onyguCip9zIwfdcbSMxIHmcLWvKEN2Lsd9zU3WjAy53ILY9qu1TqNEW1N3jhoLh+VgEboluCQYxGPNVbD2jStLd264OP4nEHV2gA6DQTzJ4rE3dw6o9z3GS4lx8yZWWFOqrbnHlXj1M0iy0KW1T5m59BKSugJjsTYVS5qBlIbzuPJo5uPJfWezfYSjZjvCO8q8XuGG/wDwbw+pR6z4jT0oscnt/eIrT6R62eB3nybZ2wrisf8Ap03EDJJG6I83QFOg2F9Q7WbZFKk/PidLW5OTESPLX0Xzy2t8INJq31Cl3Fh0i9ZRWiwVTfvJUhKZWlLgFRb25J0mMmOXM8kcTATmbNhKB7mWnH8/wuURlUioZRFNhzw+ckLcWgYh9veFuh4ryqoyBhsleVQot8xwaKPvHIALzq7p1VzaEqLmLRvKt5TWJLsyumiRwU2Uy4pjbWwIzqlu20SRzABJV1K2nUjyV77YDIOURQb8P1KQanaOC4glZm6BzOvRUsqxM6Ky9riYGYQjjI8+CemRmLZbQyndkCeqrrbXdwwg3uOFEMnKk0wcmSDbEleXpqaoAsyjqFqXO/lEV6FEMkOdv8t0GfqIRCyYELmKSxUuajWuLsZEcCIhR7rPRGDC4gL2QM8VT3ScUb11IVGhgf3jd3xZA8QdIHp9Au/8nkf/AM1vA4bpn3BXEmMFoLWoOuWmAO8piYaIDm6EwOMxJ6rQ/Z9tqO8tazSWPBO64GNIcPIj9FrtjVbOlSaW0m0+8Y0mRmDmCsVWu+5rVKjy2YLGxymSek4wsutWGoptTt7d7zTpUjSZXv7+0Wdr+yLrUmowh1EnGfE2dA4H9RKy+qa7R21Vry1zjuTIH6SgNxaenFRaYFU3Mo12QuSgsJBrFxzVcKSYdndnd9dUqZ0LwT5DJHrEeqY7hFLHpmLQFmCjrPqP2ednmWloKtWGucN95cQABwBJ0gfUlZztV9qpc5zLZo3NN9416hs4Hn7BBfaH2ldVf3LDFKngQcOcMFx/Qf2sbbUm/iecDhxKx9L8PFU/5GoF2bNugmnW1RT9OlgDF4XSvqtWoXVN6pUIho5D9AE8s9lVHEbziC7Ap0svJ5TwxlA7Ou994pUWgOcYnpxLjGkZK2lbaVCxowzLyIL4l7zyEzAngNP1u6istCyqLseAP99vpK1Kh4t3Y2A5Jmg7PVLfZ9Fzd1gfU/7hLi44H4d46jXoZMLGbSDDUe5h8BcSAOA/hLmuqV395WPHwsGgHXmUy3Bwx6KpQomm5qObsee0TqqyPZEGBBhMYHrxV1tXI/tSbZzpjzVLmlpicjrlXbq2JQN45trrdGIwvJZ95EDEGPc815R4Q7TryyoBwQ9WNPUqs1Y8ypuIgR9Rx+BcuBO22jXY2zmuBLtEwu7NrGyDJ5BJLbaW6I0COoXgdAVKqr7ix4hoRxItAgknPKPf9kJcHdMHkNDOonMeaYOoceCHr2fhUIwjN0WVgNQh2D2UbiR8/ZRZWI+fOivgWEHBlhpSptYBr6qr7wZypj9UXTMAixkgzOEHWtxvSCfdH1SSMBUbnNEpxOyJClIzr5rxbKu3JXadNdgTgZW6lgK7Z5tmbzq5JcwSynBDXnk5w4af6Vpo4QNzbjQ5hCCODCU2gO0bp9w81ahgu0Aw1o4NaOQCXus54z6pvVt/nz0Q9K3yZCaCBC3kwBlplW/dU1+6yvd1xUF517xb90yBIExk9T0Cedl7AULllV1RkAxEwTvNER0yg/uwOuEtr2oBxPulvaqpQnkR1NwjBu0ntrZr213N3XPaCd0tE7wPGQPkIEbKqHLgGNHFx0Hki6l9ViN4/uq69wDTFNpJEy4mZJ6+so18WwGIwvTuSAYVb7Vp0GxRbvOOC88f66BDd4+o7feZP6eSqpUEwtaEZUbFTzde8W9ZnFjx26Q/ZjjEEeS0FG1kfykljgzwTuhXJ8M6qlVY3xFECcYN0+ISOUoWuxhcXAQTjOuvHgmLnTqMoS8oziF1NswDgQR4B4Ly61hC6reIq0Cr0HNOdVV3x4BPtoNkmUoqMGPVJpPuj2XbL7Nu9wnyGFpLDZ4GTpywgNkMEHCb2rBuk8ZVTUOb2nLxcSL6TZgIC6lw6Iq5XarfCElcZi+ZkKtMzopMtidNPmUVdtyfNSOgWqW8okDJg33SFyQ0yQfL/fVW/wBKh+c9VI9YQOJMOxrC82nKspN+e6uqOgY+aISbcTgLyg46L3eHMYB9eIP7KTW4UqzYai3DiBOOf7KgtlWMYMrigTr9JS+nqEK5xmAPdMa2scMIctR3tOvaVsbzXH9ERGY4a/qp3L/APnJRJvAnmEHUoyUwc0Kq6bDvnJEBmEDAXWyg22Ry9SU3InEyqlRHJO7Ps/UexrmhnimBvgHBc3Q9WnRCtaIlWR4ZSi15EI/4eq0bw3CImJd/jvDVoiW5zHWEx2PsqrVaHbog6EyOf8fVvNI3vMzJk6mTnPHnwTfZn4hk4EanSdEqtYDiEsfnYdSAfDk7uvGQ3Pr+hUK+w6gxDSToATyJ1jWBOfLXCkxxLZJyIg/PIJTcXDgcE51+iq07E2tCYiS2hs2pRbvOALSQBBnXej3DSR0hdQdyNfReV1VBEU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hMSERUUExQWFRUWGBcYGBgXFRgaGhsYHBcXFxwYGBgYHCYeHRwjGhoUHy8gIycpLCwsGB4xNTAqNSYrLCkBCQoKDgwOGg8PGi8kHyQsLCwqLCwsLCwpLCwsLCwsLCwsLCksLCwsLCwpLCwsLCwsLCwpLCwsLCwsLCwsLCwsLP/AABEIAMsA+AMBIgACEQEDEQH/xAAcAAACAwEBAQEAAAAAAAAAAAAEBQIDBgEABwj/xAA7EAABAwMBBQcBCAIBBAMBAAABAAIRAwQhMQUSQVFhBhMicYGR8KEHFDJCscHR4VLxFSMzYpJygqIk/8QAGgEAAgMBAQAAAAAAAAAAAAAAAgMBBAUABv/EAC8RAAIBAwMCBAUEAwEAAAAAAAECAAMRIQQSMUFREyJhcQUygZHRI6Gx8BTB4UL/2gAMAwEAAhEDEQA/AB3UoQdSvH7o+qwOG7Pql9e166LLpkk5iGsZ0XAwAXEc3EE+wXKpL9DHM5PwoHdhE0mHh5q1YRV4ZSru04Y8iTy88yjWPHL6pQKpCIoVOUmUBUyN0YbgdPMfog3j3XS9wyJRVjZGs2oadSkaoaTTpF4lzh003Z6/qhZxTW7SVpNUNlEFqRvFk+JsbzYII8wVZTp4g6H9eaC/42tQdFdjxUcZcQ3e3jyBZiOiYttoMPlrgNC0gxz5+vRGrg8ESalIhjYG0qbg/T59V0084RlMUvP1n9FNl80aCPIDqpuIvZKKFjxgwrxZGcfAuDaO9w+q46+OmPkrrztohVran8JcAJHv5KJsc+vAKq2uSTJJgeirrX7geWiDdmFYWhQshrlT+6Dp7n5wKVVNpfrhR/5V0e/6ormRZY1FqNYHsq3VOAj2+qWnaxwCTzK5Vu5dKE+s6wEZtvSpC7BMHCCt6rS4b8hs5gZjoCrd0E4P8rrCAQRHdlcDAKneUxGM9UsouLcyiqNzOOBVZwVbcJZp7WWx5hFSsCwA+hSh9ODniJRtWIgIfuplOXi8QwzIOy1QcNFa2nAXKoEBLV7sRGMlhBnMkJfe2xbqnDWQia+zA9kjgjL7SIvbeZJgIXkfdWgbrgrqeGBgZhIswchpn1VbrTOWZWtsrOG6ZHNTuLVu7Oqy/wDJIM1jpwVvMI9jZI3fnuo1qgZ+Ue39ovarNyoSOCXXd3JyOY/hXkYsAZnkWNp120QPyhD3G3Yk6fOgQVxU15IACTvHIEBrY8TieQ808Ju5hoCTaW7Rv6j2bx3jvEBtNpmZ5jU/6Wh7LfZreVC2td1Da02w5okd5zxwZ656J7srY9LZdH77ewa5xSpzIYSDAHN3N35RMdcN2j+0apWcXSSeHIcYaJwPnU0hWbUkrQsFGC1r3PYdPqfpL4XaMzc7Z7ZWtCs0Cl3rjI36xLz5hmgGNRHksfedoWVazoa0AOHhbludXNDj4YOoB9tBn7O2r1d52659V4GSMMZzJPhbp6AeqDdRa126129u6uGhdxI6DA6xKfS01KkQq8j1v/f7ac7sV3GbGjtN24WU37kxLhJJhwcMkyMgewRTrrjKzdjUiEf34TitpnuxbmNad2Zx84omhcDj/au7BmjWF42oxtSoGTTaTk7okhvEH8Jx+yVW9Zjn+AiDG7JmeQkgQeEGPMpBa7MtuLfvGeAwUMMzS2tCQDGp+ZXb3Z5GVdsqsGt8QyMEHCJr37ZkZgeeioCo2/EgoLTJ3VLPlACoDJcB7+SaXZBQ1NnhJPQe+f2+q00a4le2bQRkkz1V/eRk/CpU6c+SpuxpGi7kzuDLKdxp86owXXiPBLaLY81I4Mn0UEZhEiO23JwEVTqRlIretx4pi6uNJ/2hInLzGPfCPVSIxj1QDXwr2vmFAxIPMIdUjyKGuM6Ihw3tFXUMYS9oBuI0EsLGUBxESmVrdYhK3MXWOhE9PcIO6T2zbgkFeUbqoXCCvJiAhbRZ5xGLNqwNVTe7ZxqlBucQVQagnmqS6YE3Mf472krmoXzPAjOuqWXNHJiUZMmTjiomIn4VoIAotEk3yYBZ7GdXqGm1zWugxvGASIxPAxPstPRtbTZbe/uXh9wBLGyPDyDG9f8AKMZ5Ss09viHi3c6gwRxkHgkN52fdUqgTUqPeQGyZkmAMxJ/pIr0XreUvZOtufv0EvaaqijIuZ3tX2suNq3DQxjoEinTGYk5J6nGeiZ7K7KWlr49oVQ+rqKDCSQf/AD3JJPTA6lH7Uta2zmNt2GmwmmO8exkPJO9+Yn645j8MLJh7QSYydSSSdeJOTiefFdSpb6QWkdidLcn69P5lxyqnzZP7CaLbe3zWp9zQp9yw4gAAkcvDjOeeqUbC7IVq9UU6QmdScBo5k8tFXbXAMAkAYE8OHLpK+sbBLLKydWcQXOG8fUeFv19yV1Zk0dLbSHmJsPU9z3gZqnzTG7c7HUbNoDrneq8WtpSM6Sd7HrryWWfdaifnqnG0dpGqXOcd5zpJ55gzj19uKXXVmHN/8uGR5a/SPLoFboUXVP1Gufp+1pXqKhPlFo1+zSo51+1jJku3tY8Iad6ekcOaRdst612jcMGBvkx0eA6P/wBFOuwHaOls+u+pUpF5c0NkHLQDJjzxI6BW9udnt2rXNzZAuIY0VKZhr5GA5vAgjGuIVJ6jU9XdxZNtr9L3vnt2llELU9q5MWbL7bPdusqZ4Bx/EByJOo5Tkc4T1u0CdDr1Xz632LXFYUjSe15OjmlsdTPAc1s7i0fb1DSqatgzmHA5Dh0IVkpTB8vvKOoRvmMZtrfVGd3gDmZ/36JZR0BnHFF0q0mef0UHEpkWh7LbwyhatsCZ5KZqnhoru8Ex7+fJQLjMmAtZlQrt9vkpkaXL3C4bWce6LmRmL2eETxOn8r1F8CSr69Ekzoq30+HJdJltC4lM2jkZMZSWmIE+yZWYIMn1SKlwcRyKGFjGNB4mfdSuGB0Fvqhi+Mt0KnSfxClSDIyuDIuMnyXQzJVrmYlUsZr7IyRa8Ec2MjUyurj2LyFWPSEwAMTVaJCpLo8042hSh0fsk9ennlKilUDSGW08Kkn91XUq+yhOICqquzCeYue76Xfhn5qiNj7Q3by3I0DyBPMtIBx56IetYVzT32UnlnOMEzEAnWM6Jbs2qH3dJryWRUaSNDIOPrAQVfNSbtYy5QUq6m3URr9oO2C+7Imd1reGhif3CyT3zPL51Pstd257I1Gl11ScarDG+0/ibgCRGrf06rEC4Mzx+dP3UaB0agoQ8C0valStQ3Ec9mdlivcsYdJ3neQzw9FqvtKu3Mp0qTXQSZOYwPXrM8x5rO9hdqCneU5/NLeHEGNRz95RP2j7Sc67ME+FjQOQ/MTGREj9ek16qF9cgPAF4+mdunYj2mUbekTy5NOv6mepz1R9rtcaH+OYPHPp/RTvuAJjj5+cmDHLHn0XW1x85cuHwrXmdNTbmnU1A9DOOGeWnTPCV9O+z/s9TpUqlw4QHDiPyjMmc8+WmAvjuy7klzW5O8QAOc+Z0/Fn919c7WbebbWrKIbAeIOk7rd0RoBmRP6LK+Ik1AunH/s59hkyzRU2L9pjO3PaYVaoBaRTBwzIBEwS4YBOhz6cSc/d3tAsDqfgeM9D0I5Ii9qUqo1xrg6eX8pFV2TB8LgR1/paFKilJAiCwiXcubtNPYXW/mAOKcsrSNISLs3S8Dh+JzCAQP8AE4DvIGR6hailZuLdBHTMe5VCtU2sRKrUrcyigYnI0mJ/Tr0RQoyJ88SNY/sIf7qRgN8zKk3ebwjzwuWrfiLKWh1Cg6CdfnJMKFKRpk4S6htMiJbM8kxttoNPApbOwnbRBq9mQchAVLWTA4rQmqHcj56qipaA5aUxKwODFlIlrU58hgLr3kCOKKqU4PkqzR3jjQprLuzJViMSVtc7onngIqkfzcEBcNzjQaK2g6BHqleGVNxGlwwsYdp5LjmSZC7QedOCs7uMhc3mGJCHacyh7Oa8jxTBC8kgxxW8zVTaYcMnJ1QVepMSUA3iVLe+ielIDiJLdJa5pJxx48FW90CAZ5nl0B/dSe6cTjoqC3OE++IriM7L7RqluW0a1NtS33Q3A8QAwZnB4/0n+2+y9vd0W3FsQ4finU//AFPPm0z/ADiNrbI32aAHUfwlnZXtdVsKpa6TTcYe3l1AOJz6qkaJUeJpsMOR0b/vrNWjUDgLU+/aOLLtPcWRhx7+3OrHyXNHHdJzx4+vM5ntBRph5q0DNF5kDiwnO44ZjpzTrtgGg/eLZwNKrO8NQHnXy3veZWM78gndwDw19DzHmrdBUf8AWpixPI/PqIdXcnkfPYxjse/DK9Nx0a9pPlPp8Cd9v3g3DXjRzBHoT+0ctSstQqsGS1xIyRvYP0THa+3hchgDHbzdJI04j9PZG9NjXVwOAQYaOooMhPYiK31enpPRR38oy02LVq1G02tlxMc4zBJjQBM9sdlmW+twwnlB/aSmvWRGCE5MQtJ2UsBgQjsSwPu6WdDvnP8Ajp67258krUfaGw1qlGm2PwuMyB0njjwujyP+QWL7L3YpVC8uExAzHrlMdu7dNSqx8iGtDZGYIJM481Remza1XPAEvoUGjOck/iD19g1GTuOaeYkg/URz4pW2s4GDqEdcdqqjhu4VFjZl5BqSG8uJ/rqtNmCi8zBzzDuzV45tw0tkiCHR/jy9wF9It9qh2sAchnh5gLEUG7uGMa0dJz1J1KKZcVOBhZVemarbrWnO6jANxNQQHOiSJ6wEVU2LmSRoXZIyBiRzWZt9p1BqJ6wmNHaZMTw5oNjLxKhsY8obIaRzUqtluEwMc9PoqrPascQfUJkblrmnMJV2BzIi9pKKDTy/tAmoQZ/ZHW95I1yjYYvIDTm41wgoWpaxgaIt4BPIrgYQMQUSMVEnBi/uc9VE0eKZVGA6jKDqsIcrCVA0AicYPCM5XW1j7KTRKi+2PDKIDMgnEMoXAhdQTJC8lmjc3nCqVFpmW2uJiZHohq1GOP8ACc/eGhsCJSW+qZmcJdOozNHbRaVl8KXIqqmSdFY5pIzwVr3ixYS91yN3n85rKbdt99xOJGMcU/c3EBLbm1JmfooRdrXjA1orsKjmMLWkPY78bH4HofymIz/Cou9lEDeYHBpnDxBn/wAXfhf6eyY2ru6qB/dtqAatcMEfsVp+03bF9Lu2WwpCg5jXN3qYcROS0h3hkHoiqM4ceGvPObCX6boyec8cT53UtSNQQYwIz7awtJ2WZQax5qU3Pc0FwbJaXN59eIwranby7LS0d0wkQX06LGPjlvAY8xnqk1G+c14eDLhxPHz9ETCo6EHB9DBWoiODyIVtDtjVLSyixtBnKmM+6SvcXAGCZ1OslFbTY0u32CN7VvI9DyVuwA416bQNXc4R00Sml1Fv5+86o7VGsWv/ABB7Wye4SGmOeg9zhWmkRjE8VO5pP7x4qAhwcQQeBBiPRX0qXRMuYhrDEpoWA1hMqCg1hhWUzHBAbmKN4dTeeava3r9UNRcI4jz0RIqEcuiWRFGWsCvkIbvQfNSa48c/OaAreDDbd8Jvs+u734cEhpsnp0TnZ1bcwRkcFXqrYYkqwBzNXs+wDxkR9fquXmySwEq/ZVwHNmd0AZ5Js2o17DBkQIJGojhzCzRUe5PaaAppUXy8zBXO+HSCfdcobRdKfbSsxyCRvt84WjScVBkTOdGQwv747UCQOKrq3c/yq2MgQSo7gGEwACdkyD3mccVZQuXtOfoqK1aNOCoF1KIiSMR5TuQdfquJMLk9F1dmFgxJUq8kHUMlT77qqy7kJXIhEiX0l17+UKtmRkwpbzYxqiODIxPHd4nK850ZAn5yVEoqjTOFJbbJAvBL17ngAxA0aAAP59SULWtqbqURFQOxmfCeEa/qn33I4xAQNzZAZC5a0YCViRtmOi59y5jHRNBb9FIWsaYKbug74mq2oUPunJP6WzS46fRG/wDEADIQNWVcGSCTM9VqOqAbwDnD80CSNMmM8Mnkr6dpA0Th1ACICL2dsF9ed3daACXPfhjQOLj05fokPqQoucCPAZzaIaVvlXPoiNM8CtLb9mtmtjvNqEvgnwhobjU7u67Hqof8Z3VQ1aAF9RLHNG4Gk7xkSWk8DBx9Ev8Ayl3WNx7ggfcwxp2bjMzG7w1VlvRc5261pcT+UCStBQo2Dg91YXNsaTd57HAGQSAAwkTkkD1QdDbpuXm22XbuaXCDUcRIkwXuPARpnyCNtQbEqOOScAe5hJpbnzG38wY7Oax0Va9GmdN0v3nzy3KYcZ6LZ2P2aOcwPfWaxkAyWEY67xEeoVdv2fs9h0Bc3bjWrn8A5viYY3MdXmY9YXzrb3a242lV3qzy2kD4KTSQ0DhA5/8AkcqrTatqjem1kHWwz7A9PeE9OigyJqdq7ObQqmm2o2qBEOaRHljQhTtXEkTk/VIbAANDWNAHROrSAZLvb+VcKkLZjeZrKGbGBNDHg3ScEcCi+yVaoO8ovAdT3Za8kAs5DOI1PDis9X2s1up9sn3Rjbidn96JipVaHSfyhxAnmJA91n1FamABjcQPv/yamnKkEdheOLtjd1zmVhWgSQNQNJAmY6pe6uw2r6xcQ4VNwCBuuEAnMzOdeiytTapdX3WONNzfEwj2IPMRu49E12he97YAMYGupVi6qG6eIEbwH+JOemRwVw0m0zC5uCeT0x19+hi2VXBYDIHH+5Sdp5XfvZShrjqj3nSFYsJnyRrEkrtIyQqWj9P3RFvqByypPEgAmXNGq8vOaAvJe6HaZ3dELgEK6vu4MzI558vpp5KvHVNEHidNP1UN49FeMiM5XvurvmnNQWAkymD8AVtOtumdV1rYPMclW8hd804XjNm0GmOfGdPRU3VXe4oJoVjvcIBSANxC3SxtXmpUACcKsgag/wBKLH5TLQCZpLaygDGv+kcbYRpKS7P2oZjKc/eDr6rKrBgcywhBMdVLe0s6TXXAaaj5gbsuJ5AcAMCeZHNZDtd2o+8UjRpf9JhidPEAZ3XRo2YOFf8AaXs5902lXpO3m0w4OAMgTDg79vZfMLm7c3BdPpy+o+ZUfCtLSq0xXqZe556Z7TRr7qZ2jiWXWxqpJdLDng79AQnHZWvWtHlzHkFwyNWmMiRMHlx1OQVlxeuJ1+v9I+1vn72p9NfPGOOnXnrvuiuu1hcSqGINxPuXZjb1K9Bp1GN71okiJa4SMjlqMH06LftBuq9iykbLdo77nB261gBIaCJkR/lnolf2asrbz7lzWvbljRid4kF0FuCAIGmJKv8AtR2i89y06Q5xA1kloBJIiBzPXzXjl0lJfiYp0zdeqnIvY9JfJqeFuM+e9oNsXV24OuXCoQIBLWjwzMDdAAEpcKDm5kdMeXApjWqDGh4z9J+dVAXDZ9sZzrjPzlxn2SoFFgJnk35nKO0qjY3gD6/AtbsLY1W8ompbkOc0gOYSGuBIkEH8JBzxGhWbbQc7GHCAYnTmROPg1yt/9klq9lWuS0tYWU+BDS6XZB0OJ06c1m/E6jafTtVp8i3PXMmnTVjYiYTbFR9NzqbxuubhwOoK+jdhrEXGxxT4uFSDyeKrnNP/ALQsJ9oW7U2jcGY8QEjo0N/VpW8+yF4Fu6gXAuY4vbHFjuXk6fcc1mfFHc6NKowwKt+35MsadAjMOk+V7XL6Fdpc3dIJa4HgRiDnXB5L6B2Cu2V60GIqscxwOQTG8PqIjqVb9snZUPom7pjxsjvAOLNN7zbj08l877G7d+73FKpmA9pInWDkdJE/MjRSuuv0hZeSLEdj/eIG003E123tkm3rFky2ZE8uXmPqqy2Q2NNFoftOoAOo3Dcscdxx4FrhvMPod7/2SCiIA559sJeirGrQVjzwfpKupphHNuDLrdvuvbkT81UmN46DjCKpU5MDRWGaJXMAc+OK8rry3griHBkRBCvY0cCl5rwjrWq0pjnaIrrGljQbxyiq9vAxkcMZQVEkRqmTb4kboE4We5bdcSwoxALm2xp880rcADnI5JncUHknWOiW1aRExPzmrNJ7cmSy3lbqgCpfXHDIUK1E8VWKRlXFzmKPaX97w4FTpAnXVepUuYlEMoGBjPX6KbwTLreoG+aKO0Dx0QTKYByVXc3rBIGo6fylFAxhgRrsjtGaVYb3/acfFyE8fLmlXaTYradeowBrabnb1P8A6bdwsIwA7XH8JJc3xMrtl2orUmdy8NrUf8XwYHITw6H0hLWgaVTxaQ5wRxf195fpVA6+HUPse0RX9qxp8J+uD5So2tzu8JWgF/Z7wPchvOQSB0iSFobA2zYcylTB13g0T5g5hFV1xpjKGXKOhFU4cTe9hq7G2VFlUFr4JLSDoXF0HHIxGmq+Xdvu1X3m7cWOb3dMbjcDgZJHhnLiYPIAp72i7QilbvIPieC1vMkgj2GvovlhKzvhWlvVfUtySbfXJ/Eb8QVKVqamHvvSZzJPHOfMH15jOgUWXDufWSTy1znPTUoMlRLyvRTJjahtIjoeB/2I04H1Bwvr32dWT22Xed4Qary8QZAAO6J1GokCB+JfD6Bzw+ehx5dV917KuNHZ9AOBBDA6NNSSCQRBMELC+Os3gBR1P5l/QpuqT5d2lq1W3NZlQy4VHzrP4pBBzk6wMQfa7sx2tfaVg9n5dZ0I4h0cDMdMIbtttOnUvHupEOaWtBMDLgIPADEAY6pRSuW8Zx1JzjOupiDEa8gtKmgrUFFQcgXH0leodlRgp6z9F3F/TvrLfpwWVWkQeB0LT1BkQvzztPZ5tbipSmQxxg9OB80fR2vVt4fb1XNJPiAdg5xLSc4Gh4Qhtq35uKveOABIEgc4yfeVR0WgfR1GAN0P3EOpWV6YFsgz7F2aaNobH3KhyA6nvamWmWGOJEN9ljH3bqTjTqAbzPCfTiEp2L2iq0KIpMJABJ15mVJtwajy+oSS4yTr84IdPpnpVKl/lJJEVqXpui2NzHdHbA5JhZ3IJne9P2Wc7sFTptIOqtMuJRE2AZvcF5D7KuXYLjMaf6XlnmpY2j7CYEkhF2bCVBlPKaW0BukLSqHEqXjKgDuzjTKlSugBAEISjcbk9eaiLymMk5VTwjeSLniM6dd3t8lBVHFz+MH9eqmNrNAx89UHd7TLsNwEVNM8Qjgcyw2c/iIH6qqmymDxJ9I+aIAFx59UxtqIA68f6VlvKJAyZfS4kiB0H8IZznHRXBxiNEda7PkDIMidUhqm3JhAE4mdud4HkltzWyne2GlpOmqz1c5Vmk24Xk2tKqzjHqhjqinUxHXkqu7TwYcpfSwvUb6pTPhcRHDh7FTfjAMhDVAo2hhYxgcqbgzS2exjtJnhfu1qYyw6OB/MD8/RZraWyalB5bUaQR8lMdg7WfaV2VBII1BxvNOoW7+0Oyp3Vg26o/l3XdYJ3S08oP1CoGq+mrqh+RsD0PaXwFr0yx+cc+onyguCip9zIwfdcbSMxIHmcLWvKEN2Lsd9zU3WjAy53ILY9qu1TqNEW1N3jhoLh+VgEboluCQYxGPNVbD2jStLd264OP4nEHV2gA6DQTzJ4rE3dw6o9z3GS4lx8yZWWFOqrbnHlXj1M0iy0KW1T5m59BKSugJjsTYVS5qBlIbzuPJo5uPJfWezfYSjZjvCO8q8XuGG/wDwbw+pR6z4jT0oscnt/eIrT6R62eB3nybZ2wrisf8Ap03EDJJG6I83QFOg2F9Q7WbZFKk/PidLW5OTESPLX0Xzy2t8INJq31Cl3Fh0i9ZRWiwVTfvJUhKZWlLgFRb25J0mMmOXM8kcTATmbNhKB7mWnH8/wuURlUioZRFNhzw+ckLcWgYh9veFuh4ryqoyBhsleVQot8xwaKPvHIALzq7p1VzaEqLmLRvKt5TWJLsyumiRwU2Uy4pjbWwIzqlu20SRzABJV1K2nUjyV77YDIOURQb8P1KQanaOC4glZm6BzOvRUsqxM6Ky9riYGYQjjI8+CemRmLZbQyndkCeqrrbXdwwg3uOFEMnKk0wcmSDbEleXpqaoAsyjqFqXO/lEV6FEMkOdv8t0GfqIRCyYELmKSxUuajWuLsZEcCIhR7rPRGDC4gL2QM8VT3ScUb11IVGhgf3jd3xZA8QdIHp9Au/8nkf/AM1vA4bpn3BXEmMFoLWoOuWmAO8piYaIDm6EwOMxJ6rQ/Z9tqO8tazSWPBO64GNIcPIj9FrtjVbOlSaW0m0+8Y0mRmDmCsVWu+5rVKjy2YLGxymSek4wsutWGoptTt7d7zTpUjSZXv7+0Wdr+yLrUmowh1EnGfE2dA4H9RKy+qa7R21Vry1zjuTIH6SgNxaenFRaYFU3Mo12QuSgsJBrFxzVcKSYdndnd9dUqZ0LwT5DJHrEeqY7hFLHpmLQFmCjrPqP2ednmWloKtWGucN95cQABwBJ0gfUlZztV9qpc5zLZo3NN9416hs4Hn7BBfaH2ldVf3LDFKngQcOcMFx/Qf2sbbUm/iecDhxKx9L8PFU/5GoF2bNugmnW1RT9OlgDF4XSvqtWoXVN6pUIho5D9AE8s9lVHEbziC7Ap0svJ5TwxlA7Ou994pUWgOcYnpxLjGkZK2lbaVCxowzLyIL4l7zyEzAngNP1u6istCyqLseAP99vpK1Kh4t3Y2A5Jmg7PVLfZ9Fzd1gfU/7hLi44H4d46jXoZMLGbSDDUe5h8BcSAOA/hLmuqV395WPHwsGgHXmUy3Bwx6KpQomm5qObsee0TqqyPZEGBBhMYHrxV1tXI/tSbZzpjzVLmlpicjrlXbq2JQN45trrdGIwvJZ95EDEGPc815R4Q7TryyoBwQ9WNPUqs1Y8ypuIgR9Rx+BcuBO22jXY2zmuBLtEwu7NrGyDJ5BJLbaW6I0COoXgdAVKqr7ix4hoRxItAgknPKPf9kJcHdMHkNDOonMeaYOoceCHr2fhUIwjN0WVgNQh2D2UbiR8/ZRZWI+fOivgWEHBlhpSptYBr6qr7wZypj9UXTMAixkgzOEHWtxvSCfdH1SSMBUbnNEpxOyJClIzr5rxbKu3JXadNdgTgZW6lgK7Z5tmbzq5JcwSynBDXnk5w4af6Vpo4QNzbjQ5hCCODCU2gO0bp9w81ahgu0Aw1o4NaOQCXus54z6pvVt/nz0Q9K3yZCaCBC3kwBlplW/dU1+6yvd1xUF517xb90yBIExk9T0Cedl7AULllV1RkAxEwTvNER0yg/uwOuEtr2oBxPulvaqpQnkR1NwjBu0ntrZr213N3XPaCd0tE7wPGQPkIEbKqHLgGNHFx0Hki6l9ViN4/uq69wDTFNpJEy4mZJ6+so18WwGIwvTuSAYVb7Vp0GxRbvOOC88f66BDd4+o7feZP6eSqpUEwtaEZUbFTzde8W9ZnFjx26Q/ZjjEEeS0FG1kfykljgzwTuhXJ8M6qlVY3xFECcYN0+ISOUoWuxhcXAQTjOuvHgmLnTqMoS8oziF1NswDgQR4B4Ly61hC6reIq0Cr0HNOdVV3x4BPtoNkmUoqMGPVJpPuj2XbL7Nu9wnyGFpLDZ4GTpywgNkMEHCb2rBuk8ZVTUOb2nLxcSL6TZgIC6lw6Iq5XarfCElcZi+ZkKtMzopMtidNPmUVdtyfNSOgWqW8okDJg33SFyQ0yQfL/fVW/wBKh+c9VI9YQOJMOxrC82nKspN+e6uqOgY+aISbcTgLyg46L3eHMYB9eIP7KTW4UqzYai3DiBOOf7KgtlWMYMrigTr9JS+nqEK5xmAPdMa2scMIctR3tOvaVsbzXH9ERGY4a/qp3L/APnJRJvAnmEHUoyUwc0Kq6bDvnJEBmEDAXWyg22Ry9SU3InEyqlRHJO7Ps/UexrmhnimBvgHBc3Q9WnRCtaIlWR4ZSi15EI/4eq0bw3CImJd/jvDVoiW5zHWEx2PsqrVaHbog6EyOf8fVvNI3vMzJk6mTnPHnwTfZn4hk4EanSdEqtYDiEsfnYdSAfDk7uvGQ3Pr+hUK+w6gxDSToATyJ1jWBOfLXCkxxLZJyIg/PIJTcXDgcE51+iq07E2tCYiS2hs2pRbvOALSQBBnXej3DSR0hdQdyNfReV1VBEU0//9k="/>
          <p:cNvSpPr>
            <a:spLocks noChangeAspect="1" noChangeArrowheads="1"/>
          </p:cNvSpPr>
          <p:nvPr/>
        </p:nvSpPr>
        <p:spPr bwMode="auto">
          <a:xfrm>
            <a:off x="152400" y="-1676400"/>
            <a:ext cx="4562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 descr="http://static.seekingalpha.com/uploads/2010/7/28/saupload_coral_snake_mim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3154089" cy="1847851"/>
          </a:xfrm>
          <a:prstGeom prst="rect">
            <a:avLst/>
          </a:prstGeom>
          <a:noFill/>
        </p:spPr>
      </p:pic>
      <p:pic>
        <p:nvPicPr>
          <p:cNvPr id="23562" name="Picture 10" descr="http://static.ddmcdn.com/gif/animal-camouflage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"/>
            <a:ext cx="2200275" cy="2295526"/>
          </a:xfrm>
          <a:prstGeom prst="rect">
            <a:avLst/>
          </a:prstGeom>
          <a:noFill/>
        </p:spPr>
      </p:pic>
      <p:pic>
        <p:nvPicPr>
          <p:cNvPr id="23564" name="Picture 12" descr="http://i.huffpost.com/gadgets/slideshows/3131/slide_3131_44343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76800"/>
            <a:ext cx="2362200" cy="171796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" y="586740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dirty="0" smtClean="0">
                <a:latin typeface="Comic Sans MS" pitchFamily="66" charset="0"/>
                <a:hlinkClick r:id="rId5"/>
              </a:rPr>
              <a:t>http://www.youtube.com/watch?v=EJGtN-igCu8</a:t>
            </a:r>
            <a:r>
              <a:rPr lang="en-US" sz="2400" dirty="0" smtClean="0">
                <a:latin typeface="Comic Sans MS" pitchFamily="66" charset="0"/>
              </a:rPr>
              <a:t> mimicry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143000"/>
            <a:ext cx="8153400" cy="4343400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don’t evolve; </a:t>
            </a:r>
            <a:r>
              <a:rPr lang="en-US" sz="4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populations</a:t>
            </a:r>
            <a:r>
              <a:rPr 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do.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4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population is the </a:t>
            </a:r>
            <a:r>
              <a:rPr lang="en-US" sz="46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smallest</a:t>
            </a:r>
            <a:r>
              <a:rPr 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unit of evolution because acquired traits in an individual cannot be passed on (inherited by offspring).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4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However, different traits already present in a population can be “</a:t>
            </a:r>
            <a:r>
              <a:rPr lang="en-US" sz="4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selected</a:t>
            </a:r>
            <a:r>
              <a:rPr 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”, changing the population.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6470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 of Evolution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t3.gstatic.com/images?q=tbn:ANd9GcQXGsscD_Yjm_rIZqiZqyp8A6XSMOlybj2kzh3_l1tynfhwJ6Zr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343400"/>
            <a:ext cx="3098321" cy="2322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44958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Evolution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occurs when the </a:t>
            </a:r>
            <a:r>
              <a:rPr lang="en-US" sz="36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 pool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all of the genes of a population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changes.  A change in genotype may lead to a change in phenotype.  Evolution acts on the phenotype.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"/>
            <a:ext cx="6470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 of Evolution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h18sum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429000" cy="49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838200"/>
            <a:ext cx="8839200" cy="3276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Mutations are random changes in DNA and may lead to a new phenotype.  </a:t>
            </a:r>
            <a:r>
              <a:rPr 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Mutations</a:t>
            </a:r>
            <a:r>
              <a:rPr lang="en-US" sz="2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provide the raw material for evolution –</a:t>
            </a:r>
            <a:r>
              <a:rPr lang="en-US" sz="2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diversity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For example, a mutation causing white fur in 	Arctic foxes may lead to better camouflage in winter.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2" name="Picture 4" descr="Arctic F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24200"/>
            <a:ext cx="4229100" cy="332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304800"/>
            <a:ext cx="6470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 of Evolution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48200" y="1905000"/>
            <a:ext cx="4343400" cy="4648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            </a:t>
            </a:r>
            <a:r>
              <a:rPr lang="en-US" sz="29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Stabilizing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selection favors the </a:t>
            </a:r>
            <a:r>
              <a:rPr lang="en-US" sz="29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9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phenotype in a population.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ii. </a:t>
            </a:r>
            <a:r>
              <a:rPr lang="en-US" sz="29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Directional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selection favors </a:t>
            </a:r>
            <a:r>
              <a:rPr lang="en-US" sz="29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sz="29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extreme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ends of the “typical” distribution.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iii. </a:t>
            </a:r>
            <a:r>
              <a:rPr lang="en-US" sz="29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Disruptiv</a:t>
            </a:r>
            <a:r>
              <a:rPr lang="en-US" sz="29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Selection favors </a:t>
            </a:r>
            <a:r>
              <a:rPr lang="en-US" sz="29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of the extreme</a:t>
            </a: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ends of the “typical” distribution.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41" name="Picture 9" descr="ch18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4114800" cy="559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304800"/>
            <a:ext cx="4572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also plays a key role in evolution.  Environmental changes are natures “selection forces” that act upon the </a:t>
            </a:r>
            <a:r>
              <a:rPr lang="en-US" sz="28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ranges caused by genes.  There are three basic patterns by which natural selection occurs: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endParaRPr lang="en-US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3810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Genetic Drift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1081446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Affects the genetic makeup of the population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Random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Does not produce adaptations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Most often occurs in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small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populations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8" name="Picture 4" descr="https://www.lds.org/bc/content/ldsorg/topics/book-of-mormon-dna/drift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4670320" cy="1447800"/>
          </a:xfrm>
          <a:prstGeom prst="rect">
            <a:avLst/>
          </a:prstGeom>
          <a:noFill/>
        </p:spPr>
      </p:pic>
      <p:pic>
        <p:nvPicPr>
          <p:cNvPr id="1030" name="Picture 6" descr="http://evolution.berkeley.edu/evosite/evo101/images/beetles_mech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43400"/>
            <a:ext cx="424561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Speciation</a:t>
            </a:r>
            <a:r>
              <a:rPr lang="en-US" sz="2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development of a </a:t>
            </a:r>
            <a:r>
              <a:rPr 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species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8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species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defined as a group of organisms that can produce fertile offspring.  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Speciation occurs when a population is 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separated</a:t>
            </a:r>
            <a:r>
              <a:rPr lang="en-US" sz="2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usually due to a 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geographical barrier</a:t>
            </a:r>
            <a:r>
              <a:rPr lang="en-US" sz="2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natural selection 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</a:t>
            </a:r>
            <a:r>
              <a:rPr lang="en-US" sz="2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population so much the two groups could no longer 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interbreed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Therefore, geographic isolation leads to 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reproductive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isolation. </a:t>
            </a:r>
          </a:p>
        </p:txBody>
      </p:sp>
      <p:pic>
        <p:nvPicPr>
          <p:cNvPr id="47108" name="Picture 4" descr="Sciurus_Grand_Cany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419600"/>
            <a:ext cx="5410200" cy="217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543800" cy="9906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Impact" pitchFamily="34" charset="0"/>
              </a:rPr>
              <a:t>Life from living things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Biogenesis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Abiogenesis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4648200"/>
            <a:ext cx="723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Impact" pitchFamily="34" charset="0"/>
              </a:rPr>
              <a:t>    life from non-living things – spontaneous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304800"/>
            <a:ext cx="8686800" cy="39624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Timeframes of evolution differ based on the environment and the population.  The </a:t>
            </a:r>
            <a:r>
              <a:rPr lang="en-US" sz="35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fossil record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provides evidence for two rates of speciation: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 </a:t>
            </a:r>
            <a:r>
              <a:rPr lang="en-US" sz="35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Gradualism</a:t>
            </a:r>
            <a:r>
              <a:rPr lang="en-U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describes speciation that occurs 	over a </a:t>
            </a:r>
            <a:r>
              <a:rPr lang="en-US" sz="35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</a:t>
            </a:r>
            <a:r>
              <a:rPr lang="en-U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period of time due to the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accumulation 	of</a:t>
            </a:r>
            <a:r>
              <a:rPr lang="en-US" sz="3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5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changes.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  </a:t>
            </a:r>
            <a:r>
              <a:rPr lang="en-US" sz="35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Punctuated equilibrium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describes speciation 	that occurs in </a:t>
            </a:r>
            <a:r>
              <a:rPr lang="en-US" sz="35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rapid bursts</a:t>
            </a:r>
            <a:r>
              <a:rPr lang="en-US" sz="35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that may be separated by 	1000’s of years of </a:t>
            </a:r>
            <a:r>
              <a:rPr lang="en-US" sz="35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stability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The primary stimulus is 	environmental change.  (ex: </a:t>
            </a:r>
            <a:r>
              <a:rPr lang="en-US" sz="3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  <a:r>
              <a:rPr lang="en-US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4" descr="gradpunct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62870"/>
            <a:ext cx="4038600" cy="26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304800"/>
            <a:ext cx="62484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 smtClean="0"/>
              <a:t>Co-Evolution</a:t>
            </a:r>
            <a:r>
              <a:rPr lang="en-US" sz="2800" dirty="0" smtClean="0"/>
              <a:t>: </a:t>
            </a:r>
            <a:r>
              <a:rPr lang="en-US" sz="2800" b="1" dirty="0" smtClean="0"/>
              <a:t>The evolution of one species </a:t>
            </a:r>
            <a:r>
              <a:rPr lang="en-US" sz="35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influences</a:t>
            </a:r>
            <a:r>
              <a:rPr lang="en-US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the evolution of the other species. 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i="1" u="sng" dirty="0" smtClean="0"/>
              <a:t>Example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A moth and a flower</a:t>
            </a:r>
            <a:r>
              <a:rPr lang="en-US" sz="2800" dirty="0" smtClean="0"/>
              <a:t>. They evolve </a:t>
            </a:r>
            <a:r>
              <a:rPr lang="en-US" sz="3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so the moth’s </a:t>
            </a:r>
            <a:r>
              <a:rPr lang="en-US" sz="3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is exactly the right </a:t>
            </a:r>
            <a:r>
              <a:rPr lang="en-US" sz="3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to fit in the flower and eat the nectar, while pollinating the flower.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b="1" i="1" u="sng" dirty="0" smtClean="0"/>
              <a:t>Example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Garter snake and a rough-skinned newt</a:t>
            </a:r>
            <a:r>
              <a:rPr lang="en-US" sz="2800" dirty="0" smtClean="0"/>
              <a:t>: The snake eats the newt and the newt has developed </a:t>
            </a:r>
            <a:r>
              <a:rPr lang="en-US" sz="35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chemicals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to poison the snakes. Some snakes developed a mutation to be </a:t>
            </a:r>
            <a:r>
              <a:rPr lang="en-US" sz="35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resistant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to the poison so they can still eat the newt</a:t>
            </a:r>
          </a:p>
          <a:p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50219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62400"/>
            <a:ext cx="246953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http://www.youtube.com/watch?v=0SCjhI86grU</a:t>
            </a:r>
            <a:r>
              <a:rPr lang="en-US" dirty="0" smtClean="0"/>
              <a:t> stated clearly natural selection (9 min) </a:t>
            </a:r>
          </a:p>
          <a:p>
            <a:r>
              <a:rPr lang="en-US" dirty="0" smtClean="0">
                <a:hlinkClick r:id="rId3"/>
              </a:rPr>
              <a:t>http://www.youtube.com/watch?v=GhHOjC4oxh8</a:t>
            </a:r>
            <a:r>
              <a:rPr lang="en-US" dirty="0" smtClean="0"/>
              <a:t> stated clearly evolution (8 min)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</a:t>
            </a:r>
            <a:r>
              <a:rPr lang="en-US" dirty="0" err="1" smtClean="0"/>
              <a:t>vs</a:t>
            </a:r>
            <a:r>
              <a:rPr lang="en-US" dirty="0" smtClean="0"/>
              <a:t>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http://learn.genetics.utah.edu/content/selection/artificial/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https://www.youtube.com/watch?v=IDN-QeVhQTc</a:t>
            </a:r>
            <a:r>
              <a:rPr lang="en-US" dirty="0" smtClean="0"/>
              <a:t>  super cow – only watch </a:t>
            </a: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couple of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Video Clips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https://www.youtube.com/watch?v=Nmkj5gq1cQU&amp;feature=related </a:t>
            </a:r>
          </a:p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http://science.discovery.com/videos/100-greatest-discoveries-shorts-natural-selection.html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Bill Nye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http://www.youtube.com/watch?v=8yvEDqrc3XE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speciation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Socrative.com</a:t>
            </a:r>
          </a:p>
          <a:p>
            <a:endParaRPr lang="en-US" dirty="0"/>
          </a:p>
          <a:p>
            <a:r>
              <a:rPr lang="en-US" dirty="0" smtClean="0"/>
              <a:t>QPLFCPSNG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1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latin typeface="Impact" pitchFamily="34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Impact" pitchFamily="34" charset="0"/>
            </a:endParaRP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2971800" y="3810000"/>
            <a:ext cx="5791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Impact"/>
              </a:rPr>
              <a:t>Aristotle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7848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EXAMPLE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n-US" sz="5400">
                <a:solidFill>
                  <a:srgbClr val="660066"/>
                </a:solidFill>
                <a:latin typeface="Impact" pitchFamily="34" charset="0"/>
              </a:rPr>
              <a:t>Believed that  fish came from mud</a:t>
            </a:r>
          </a:p>
        </p:txBody>
      </p:sp>
      <p:pic>
        <p:nvPicPr>
          <p:cNvPr id="4101" name="Picture 5" descr="MCj02811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28194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1676400"/>
            <a:ext cx="4953000" cy="2895600"/>
          </a:xfrm>
          <a:ln>
            <a:solidFill>
              <a:srgbClr val="CCCC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9900CC"/>
                </a:solidFill>
                <a:latin typeface="Impact" pitchFamily="34" charset="0"/>
              </a:rPr>
              <a:t>1. Get a Box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9900CC"/>
                </a:solidFill>
                <a:latin typeface="Impact" pitchFamily="34" charset="0"/>
              </a:rPr>
              <a:t>2. Add some old shirts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9900CC"/>
                </a:solidFill>
                <a:latin typeface="Impact" pitchFamily="34" charset="0"/>
              </a:rPr>
              <a:t>3. Put in some rice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9900CC"/>
                </a:solidFill>
                <a:latin typeface="Impact" pitchFamily="34" charset="0"/>
              </a:rPr>
              <a:t>4. Place in a dark </a:t>
            </a:r>
            <a:r>
              <a:rPr lang="en-US" sz="2800" smtClean="0">
                <a:solidFill>
                  <a:srgbClr val="8800B8"/>
                </a:solidFill>
                <a:latin typeface="Impact" pitchFamily="34" charset="0"/>
              </a:rPr>
              <a:t>cellar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9900CC"/>
                </a:solidFill>
                <a:latin typeface="Impact" pitchFamily="34" charset="0"/>
              </a:rPr>
              <a:t>5. After 21 days, you’ll have mice</a:t>
            </a:r>
          </a:p>
        </p:txBody>
      </p:sp>
      <p:sp>
        <p:nvSpPr>
          <p:cNvPr id="5123" name="WordArt 3" descr="90%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7086600" cy="1676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pct90">
                  <a:fgClr>
                    <a:schemeClr val="hlink"/>
                  </a:fgClr>
                  <a:bgClr>
                    <a:schemeClr val="accent1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Recipe for Mice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276600" y="5257800"/>
            <a:ext cx="527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Impact" pitchFamily="34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124200" y="48006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9900CC"/>
                </a:solidFill>
                <a:latin typeface="Impact" pitchFamily="34" charset="0"/>
              </a:rPr>
              <a:t>By:  Anton von Helmont</a:t>
            </a:r>
          </a:p>
        </p:txBody>
      </p:sp>
      <p:pic>
        <p:nvPicPr>
          <p:cNvPr id="5126" name="Picture 9" descr="parachute-mous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9600"/>
            <a:ext cx="1541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ris6_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34290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0" y="5500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 dirty="0">
                <a:hlinkClick r:id="rId4"/>
              </a:rPr>
              <a:t>http://www.youtube.com/watch?v=WNByRghR6sw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dirty="0" smtClean="0">
                <a:solidFill>
                  <a:srgbClr val="FF3399"/>
                </a:solidFill>
                <a:latin typeface="Cooper Black" pitchFamily="18" charset="0"/>
              </a:rPr>
              <a:t>Who disproved spontaneous generation and how?</a:t>
            </a:r>
          </a:p>
        </p:txBody>
      </p:sp>
      <p:pic>
        <p:nvPicPr>
          <p:cNvPr id="6147" name="Picture 5" descr="ANd9GcS6bhP8PJtgyMxqDcuSa6uRo1Vlpg0b2gNyD2LWhfuuFLwLygd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733800"/>
            <a:ext cx="1987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Past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21955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iogenesis_bt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05200"/>
            <a:ext cx="249039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803525" y="3013075"/>
            <a:ext cx="550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371600" y="3429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3886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6600FF"/>
                </a:solidFill>
                <a:latin typeface="Cooper Black" pitchFamily="18" charset="0"/>
              </a:rPr>
              <a:t>In 1668, used flies and meat in his experiment to show that flies did not come from meat but from maggots (baby flies)</a:t>
            </a:r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848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Francisco Redi</a:t>
            </a:r>
          </a:p>
        </p:txBody>
      </p:sp>
      <p:pic>
        <p:nvPicPr>
          <p:cNvPr id="7174" name="Picture 9" descr="jpeg_preview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maggo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572000"/>
            <a:ext cx="4114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akh0m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57200"/>
            <a:ext cx="5638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304800"/>
            <a:ext cx="4114800" cy="6324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Cooper Black" pitchFamily="18" charset="0"/>
              </a:rPr>
              <a:t>Disproved spontaneous generation once and for all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FF00"/>
                </a:solidFill>
                <a:latin typeface="Cooper Black" pitchFamily="18" charset="0"/>
              </a:rPr>
              <a:t>Filled S-shaped flasks with broth.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66"/>
                </a:solidFill>
                <a:latin typeface="Cooper Black" pitchFamily="18" charset="0"/>
              </a:rPr>
              <a:t>Boiled the broth to kill any microorganisms already in the broth and in the air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600FF"/>
                </a:solidFill>
                <a:latin typeface="Cooper Black" pitchFamily="18" charset="0"/>
              </a:rPr>
              <a:t>Found no Life after 1 year</a:t>
            </a:r>
          </a:p>
        </p:txBody>
      </p: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4581525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Louis Pasteur</a:t>
            </a:r>
          </a:p>
        </p:txBody>
      </p:sp>
      <p:pic>
        <p:nvPicPr>
          <p:cNvPr id="8196" name="Picture 8" descr="rmin324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pasteurs-experi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29718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latin typeface="Comic Sans MS" pitchFamily="66" charset="0"/>
              </a:rPr>
              <a:t>Animation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6600" smtClean="0">
                <a:solidFill>
                  <a:srgbClr val="FF3399"/>
                </a:solidFill>
                <a:hlinkClick r:id="rId2"/>
              </a:rPr>
              <a:t>http://www.sumanasinc.com/webcontent/animations/content/scientificmethod.html</a:t>
            </a:r>
            <a:r>
              <a:rPr lang="en-US" sz="6600" smtClean="0">
                <a:solidFill>
                  <a:srgbClr val="FF33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The </a:t>
            </a:r>
            <a:r>
              <a:rPr lang="en-US" b="1" dirty="0" err="1" smtClean="0">
                <a:solidFill>
                  <a:srgbClr val="00B050"/>
                </a:solidFill>
                <a:latin typeface="Comic Sans MS" pitchFamily="66" charset="0"/>
              </a:rPr>
              <a:t>Heterotroph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 Hypothesis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2209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Early earth organisms: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Prokaryotic</a:t>
            </a:r>
            <a:r>
              <a:rPr lang="en-US" dirty="0" smtClean="0">
                <a:latin typeface="Comic Sans MS" pitchFamily="66" charset="0"/>
              </a:rPr>
              <a:t> (simple organisms)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Anaerobic</a:t>
            </a:r>
            <a:r>
              <a:rPr lang="en-US" dirty="0" smtClean="0">
                <a:latin typeface="Comic Sans MS" pitchFamily="66" charset="0"/>
              </a:rPr>
              <a:t> (no oxygen in atmosphere)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Heterotrophs</a:t>
            </a:r>
            <a:r>
              <a:rPr lang="en-US" dirty="0" smtClean="0">
                <a:latin typeface="Comic Sans MS" pitchFamily="66" charset="0"/>
              </a:rPr>
              <a:t> (take in nutrients)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 descr="http://upload.wikimedia.org/wikipedia/commons/thumb/5/5a/Average_prokaryote_cell-_en.svg/300px-Average_prokaryote_cell-_e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05200"/>
            <a:ext cx="3733800" cy="303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720</Words>
  <Application>Microsoft Office PowerPoint</Application>
  <PresentationFormat>On-screen Show (4:3)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宋体</vt:lpstr>
      <vt:lpstr>Arial</vt:lpstr>
      <vt:lpstr>Arial Black</vt:lpstr>
      <vt:lpstr>Calibri</vt:lpstr>
      <vt:lpstr>Comic Sans MS</vt:lpstr>
      <vt:lpstr>Cooper Black</vt:lpstr>
      <vt:lpstr>Impact</vt:lpstr>
      <vt:lpstr>Times New Roman</vt:lpstr>
      <vt:lpstr>Wingdings</vt:lpstr>
      <vt:lpstr>Office Theme</vt:lpstr>
      <vt:lpstr>Do Now</vt:lpstr>
      <vt:lpstr>PowerPoint Presentation</vt:lpstr>
      <vt:lpstr>PowerPoint Presentation</vt:lpstr>
      <vt:lpstr>PowerPoint Presentation</vt:lpstr>
      <vt:lpstr>Who disproved spontaneous generation and how?</vt:lpstr>
      <vt:lpstr>PowerPoint Presentation</vt:lpstr>
      <vt:lpstr>PowerPoint Presentation</vt:lpstr>
      <vt:lpstr>Animation</vt:lpstr>
      <vt:lpstr>The Heterotroph Hypothesis</vt:lpstr>
      <vt:lpstr>The Heterotroph Hypothesis</vt:lpstr>
      <vt:lpstr>Natural Selection</vt:lpstr>
      <vt:lpstr>Natural Selection </vt:lpstr>
      <vt:lpstr>Adaptations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Artificial vs natural selection</vt:lpstr>
      <vt:lpstr>Video Clips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</dc:creator>
  <cp:lastModifiedBy>Adam, Kendra</cp:lastModifiedBy>
  <cp:revision>21</cp:revision>
  <dcterms:created xsi:type="dcterms:W3CDTF">2014-03-07T18:58:56Z</dcterms:created>
  <dcterms:modified xsi:type="dcterms:W3CDTF">2016-04-25T13:07:53Z</dcterms:modified>
</cp:coreProperties>
</file>