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66" r:id="rId9"/>
    <p:sldId id="265" r:id="rId10"/>
    <p:sldId id="263" r:id="rId11"/>
    <p:sldId id="264" r:id="rId12"/>
    <p:sldId id="267" r:id="rId13"/>
    <p:sldId id="268" r:id="rId14"/>
    <p:sldId id="26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E8B95-2ED5-447F-8B60-B84320E53F24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C4EE6-3537-49B1-BB55-EFC1CECD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8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333D-BE9A-447C-9E0E-EECEB380346A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AA44-DC22-437E-86ED-22DCEABE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_yEP91z8Vk" TargetMode="External"/><Relationship Id="rId2" Type="http://schemas.openxmlformats.org/officeDocument/2006/relationships/hyperlink" Target="http://www.youtube.com/watch?v=zjR6L38yRe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ainpop.com/science/ecologyandbehavior/antibioticresistance/preview.we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eo-tools.com/Images/Gallery/Fossil/Big/03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eo-tools.com/Images/Gallery/Fossil/Big/050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taggart.glg.msu.edu/isb200/HOMOL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092"/>
            <a:ext cx="83820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/>
              <a:t>1</a:t>
            </a:r>
            <a:r>
              <a:rPr lang="en-US" sz="3400" dirty="0" smtClean="0"/>
              <a:t>.  </a:t>
            </a:r>
            <a:r>
              <a:rPr lang="en-US" sz="3400" dirty="0"/>
              <a:t>Which will </a:t>
            </a:r>
            <a:r>
              <a:rPr lang="en-US" sz="3400" i="1" dirty="0"/>
              <a:t>most likely </a:t>
            </a:r>
            <a:r>
              <a:rPr lang="en-US" sz="3400" dirty="0"/>
              <a:t>cause variations to occur within a species?</a:t>
            </a:r>
          </a:p>
          <a:p>
            <a:pPr marL="0" indent="0">
              <a:buNone/>
            </a:pPr>
            <a:r>
              <a:rPr lang="en-US" sz="3400" dirty="0" smtClean="0"/>
              <a:t>	A. competition		B.  mutation		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C.  mutualism		D.  predation</a:t>
            </a:r>
            <a:r>
              <a:rPr lang="en-US" sz="3400" dirty="0"/>
              <a:t> </a:t>
            </a:r>
          </a:p>
          <a:p>
            <a:r>
              <a:rPr lang="en-US" sz="3400" dirty="0"/>
              <a:t>2</a:t>
            </a:r>
            <a:r>
              <a:rPr lang="en-US" sz="3400" dirty="0" smtClean="0"/>
              <a:t>. </a:t>
            </a:r>
            <a:r>
              <a:rPr lang="en-US" sz="3400" dirty="0"/>
              <a:t>In which populations does genetic drift most often occur?</a:t>
            </a:r>
          </a:p>
          <a:p>
            <a:pPr marL="0" indent="0">
              <a:buNone/>
            </a:pPr>
            <a:r>
              <a:rPr lang="en-US" sz="3400" dirty="0" smtClean="0"/>
              <a:t>	A</a:t>
            </a:r>
            <a:r>
              <a:rPr lang="en-US" sz="3400" dirty="0"/>
              <a:t>.  in small populations	</a:t>
            </a:r>
            <a:r>
              <a:rPr lang="en-US" sz="3400" dirty="0" smtClean="0"/>
              <a:t>B</a:t>
            </a:r>
            <a:r>
              <a:rPr lang="en-US" sz="3400" dirty="0"/>
              <a:t>.  in large populations</a:t>
            </a:r>
          </a:p>
          <a:p>
            <a:pPr marL="0" indent="0">
              <a:buNone/>
            </a:pPr>
            <a:r>
              <a:rPr lang="en-US" sz="3400" dirty="0" smtClean="0"/>
              <a:t>	C</a:t>
            </a:r>
            <a:r>
              <a:rPr lang="en-US" sz="3400" dirty="0"/>
              <a:t>.  in marine populations	</a:t>
            </a:r>
            <a:r>
              <a:rPr lang="en-US" sz="3400" dirty="0" smtClean="0"/>
              <a:t>D</a:t>
            </a:r>
            <a:r>
              <a:rPr lang="en-US" sz="3400" dirty="0"/>
              <a:t>.  in terrestrial </a:t>
            </a:r>
            <a:r>
              <a:rPr lang="en-US" sz="3400" dirty="0" smtClean="0"/>
              <a:t>populations</a:t>
            </a:r>
            <a:r>
              <a:rPr lang="en-US" sz="3400" dirty="0"/>
              <a:t>  </a:t>
            </a:r>
          </a:p>
          <a:p>
            <a:r>
              <a:rPr lang="en-US" sz="3400" dirty="0"/>
              <a:t>3</a:t>
            </a:r>
            <a:r>
              <a:rPr lang="en-US" sz="3400" dirty="0" smtClean="0"/>
              <a:t>.  </a:t>
            </a:r>
            <a:r>
              <a:rPr lang="en-US" sz="3400" dirty="0"/>
              <a:t>Natural selection is described as “survival of the fittest.” Organisms considered fit will survive to accomplish which?</a:t>
            </a:r>
          </a:p>
          <a:p>
            <a:pPr marL="457200" lvl="1" indent="0">
              <a:buNone/>
            </a:pPr>
            <a:r>
              <a:rPr lang="en-US" sz="3400" dirty="0" smtClean="0"/>
              <a:t>A</a:t>
            </a:r>
            <a:r>
              <a:rPr lang="en-US" sz="3400" dirty="0"/>
              <a:t>. migrate to other areas      B. reproduce and pass on genes          C.  have a larger territory          D. have more genetic mutations</a:t>
            </a:r>
          </a:p>
          <a:p>
            <a:endParaRPr lang="en-US" sz="3400" dirty="0" smtClean="0"/>
          </a:p>
          <a:p>
            <a:r>
              <a:rPr lang="en-US" sz="3400" dirty="0" smtClean="0"/>
              <a:t>4.  </a:t>
            </a:r>
            <a:r>
              <a:rPr lang="en-US" sz="3400" dirty="0"/>
              <a:t>Which fact provides the </a:t>
            </a:r>
            <a:r>
              <a:rPr lang="en-US" sz="3400" b="1" i="1" dirty="0"/>
              <a:t>best</a:t>
            </a:r>
            <a:r>
              <a:rPr lang="en-US" sz="3400" dirty="0"/>
              <a:t> evidence for the theory that mitochondria and chloroplasts evolved from free-living cells?</a:t>
            </a:r>
          </a:p>
          <a:p>
            <a:pPr marL="0" indent="0">
              <a:buNone/>
            </a:pPr>
            <a:r>
              <a:rPr lang="en-US" sz="3400" dirty="0" smtClean="0"/>
              <a:t>	A</a:t>
            </a:r>
            <a:r>
              <a:rPr lang="en-US" sz="3400" dirty="0"/>
              <a:t>.  Mitochondria and chloroplasts are about the same size as bacteria.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	B</a:t>
            </a:r>
            <a:r>
              <a:rPr lang="en-US" sz="3400" dirty="0"/>
              <a:t>.  Mitochondria and chloroplasts carry their own DNA.</a:t>
            </a:r>
          </a:p>
          <a:p>
            <a:pPr marL="0" indent="0">
              <a:buNone/>
            </a:pPr>
            <a:r>
              <a:rPr lang="en-US" sz="3400" dirty="0" smtClean="0"/>
              <a:t>	C</a:t>
            </a:r>
            <a:r>
              <a:rPr lang="en-US" sz="3400" dirty="0"/>
              <a:t>.  Mitochondria and chloroplasts perform the same function.	 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	D</a:t>
            </a:r>
            <a:r>
              <a:rPr lang="en-US" sz="3400" dirty="0"/>
              <a:t>.  Mitochondria and chloroplasts look like bacteria.</a:t>
            </a:r>
          </a:p>
          <a:p>
            <a:pPr marL="0" indent="0">
              <a:buNone/>
            </a:pPr>
            <a:r>
              <a:rPr lang="en-US" sz="3400" dirty="0"/>
              <a:t> </a:t>
            </a:r>
          </a:p>
          <a:p>
            <a:r>
              <a:rPr lang="en-US" sz="3400" dirty="0"/>
              <a:t>5</a:t>
            </a:r>
            <a:r>
              <a:rPr lang="en-US" sz="3400" dirty="0" smtClean="0"/>
              <a:t>.  </a:t>
            </a:r>
            <a:r>
              <a:rPr lang="en-US" sz="3400" dirty="0"/>
              <a:t>Which </a:t>
            </a:r>
            <a:r>
              <a:rPr lang="en-US" sz="3400" b="1" i="1" dirty="0"/>
              <a:t>best</a:t>
            </a:r>
            <a:r>
              <a:rPr lang="en-US" sz="3400" dirty="0"/>
              <a:t> describes the first unicellular organisms on Earth?</a:t>
            </a:r>
          </a:p>
          <a:p>
            <a:pPr marL="0" indent="0">
              <a:buNone/>
            </a:pPr>
            <a:r>
              <a:rPr lang="en-US" sz="3400" dirty="0" smtClean="0"/>
              <a:t>	A</a:t>
            </a:r>
            <a:r>
              <a:rPr lang="en-US" sz="3400" dirty="0"/>
              <a:t>.  aerobic and eukaryotic          B.  aerobic and prokaryotic	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C</a:t>
            </a:r>
            <a:r>
              <a:rPr lang="en-US" sz="3400" dirty="0"/>
              <a:t>. anaerobic and </a:t>
            </a:r>
            <a:r>
              <a:rPr lang="en-US" sz="3400" dirty="0" smtClean="0"/>
              <a:t>eukaryotic</a:t>
            </a:r>
            <a:r>
              <a:rPr lang="en-US" sz="3400" dirty="0"/>
              <a:t> </a:t>
            </a:r>
            <a:r>
              <a:rPr lang="en-US" sz="3400" dirty="0" smtClean="0"/>
              <a:t>      D</a:t>
            </a:r>
            <a:r>
              <a:rPr lang="en-US" sz="3400" dirty="0"/>
              <a:t>. anaerobic and prokaryotic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Pesticide Resistance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Farmers use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pesticides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eliminate insects.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a population of insects, some individuals will possess genetic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immunity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certain chemicals.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the chemicals are applied, the individuals with genetic immunity will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survive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reproduce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passing this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resistance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generation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offspring.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Over time,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individuals are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born with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immunity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rendering the pesticide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useless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/>
          </a:p>
        </p:txBody>
      </p:sp>
      <p:pic>
        <p:nvPicPr>
          <p:cNvPr id="4" name="Picture 4" descr="drif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953000"/>
            <a:ext cx="2133600" cy="17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Antibiotic Resistance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382000" cy="2743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Antibiotics are drugs that fight </a:t>
            </a:r>
            <a:r>
              <a:rPr lang="en-US" u="sng" dirty="0" smtClean="0">
                <a:solidFill>
                  <a:srgbClr val="FF0000"/>
                </a:solidFill>
              </a:rPr>
              <a:t>bacterial</a:t>
            </a:r>
            <a:r>
              <a:rPr lang="en-US" dirty="0" smtClean="0"/>
              <a:t> infections.  </a:t>
            </a:r>
          </a:p>
          <a:p>
            <a:r>
              <a:rPr lang="en-US" dirty="0" smtClean="0"/>
              <a:t>Within any population there is genetic </a:t>
            </a:r>
            <a:r>
              <a:rPr lang="en-US" u="sng" dirty="0" smtClean="0">
                <a:solidFill>
                  <a:srgbClr val="FF0000"/>
                </a:solidFill>
              </a:rPr>
              <a:t>variation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In the case of antibiotic resistance, some </a:t>
            </a:r>
            <a:r>
              <a:rPr lang="en-US" u="sng" dirty="0" smtClean="0">
                <a:solidFill>
                  <a:srgbClr val="FF0000"/>
                </a:solidFill>
              </a:rPr>
              <a:t>bacteria </a:t>
            </a:r>
            <a:r>
              <a:rPr lang="en-US" dirty="0" smtClean="0"/>
              <a:t>are genetically </a:t>
            </a:r>
            <a:r>
              <a:rPr lang="en-US" u="sng" dirty="0" smtClean="0">
                <a:solidFill>
                  <a:srgbClr val="FF0000"/>
                </a:solidFill>
              </a:rPr>
              <a:t>more resistant </a:t>
            </a:r>
            <a:r>
              <a:rPr lang="en-US" dirty="0" smtClean="0"/>
              <a:t>to the antibiotic than other bacteria.  </a:t>
            </a:r>
          </a:p>
        </p:txBody>
      </p:sp>
      <p:pic>
        <p:nvPicPr>
          <p:cNvPr id="5" name="Picture 2" descr="Picture of Mutation Causes of Drug Resist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343400"/>
            <a:ext cx="4989871" cy="2062480"/>
          </a:xfrm>
          <a:prstGeom prst="rect">
            <a:avLst/>
          </a:prstGeom>
          <a:noFill/>
        </p:spPr>
      </p:pic>
      <p:pic>
        <p:nvPicPr>
          <p:cNvPr id="6" name="Picture 4" descr="World Health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289560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Antibiotic Resistance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the amount of antibiotic delivered is too low or the full course not completed, only those </a:t>
            </a:r>
            <a:r>
              <a:rPr lang="en-US" u="sng" dirty="0" smtClean="0">
                <a:solidFill>
                  <a:srgbClr val="FF0000"/>
                </a:solidFill>
              </a:rPr>
              <a:t>least resistant</a:t>
            </a:r>
            <a:r>
              <a:rPr lang="en-US" dirty="0" smtClean="0"/>
              <a:t> will </a:t>
            </a:r>
            <a:r>
              <a:rPr lang="en-US" u="sng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surviving</a:t>
            </a:r>
            <a:r>
              <a:rPr lang="en-US" dirty="0" smtClean="0"/>
              <a:t>, resistant bacteria will </a:t>
            </a:r>
            <a:r>
              <a:rPr lang="en-US" u="sng" dirty="0" smtClean="0">
                <a:solidFill>
                  <a:srgbClr val="FF0000"/>
                </a:solidFill>
              </a:rPr>
              <a:t>reproduce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With future applications of antibiotics the population is selected to become more and more resistant.  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overuse</a:t>
            </a:r>
            <a:r>
              <a:rPr lang="en-US" dirty="0" smtClean="0"/>
              <a:t> of </a:t>
            </a:r>
            <a:r>
              <a:rPr lang="en-US" u="sng" dirty="0" smtClean="0">
                <a:solidFill>
                  <a:srgbClr val="FF0000"/>
                </a:solidFill>
              </a:rPr>
              <a:t>antibiotics</a:t>
            </a:r>
            <a:r>
              <a:rPr lang="en-US" dirty="0" smtClean="0"/>
              <a:t> has led to many </a:t>
            </a:r>
            <a:r>
              <a:rPr lang="en-US" u="sng" dirty="0" smtClean="0">
                <a:solidFill>
                  <a:srgbClr val="FF0000"/>
                </a:solidFill>
              </a:rPr>
              <a:t>resistant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strains</a:t>
            </a:r>
            <a:r>
              <a:rPr lang="en-US" dirty="0" smtClean="0"/>
              <a:t> of </a:t>
            </a:r>
            <a:r>
              <a:rPr lang="en-US" u="sng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4" descr="World Healt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95800"/>
            <a:ext cx="2743200" cy="209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Picture of Mutation Causes of Drug Resist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495800"/>
            <a:ext cx="5174226" cy="213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tibiotic resist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915150" cy="5117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hlinkClick r:id="rId2"/>
              </a:rPr>
              <a:t>http://www.youtube.com/watch?v=zjR6L38yReE</a:t>
            </a:r>
            <a:r>
              <a:rPr lang="en-US" b="1" dirty="0" smtClean="0"/>
              <a:t> (5 min) </a:t>
            </a:r>
          </a:p>
          <a:p>
            <a:pPr eaLnBrk="1" hangingPunct="1"/>
            <a:r>
              <a:rPr lang="en-US" dirty="0" smtClean="0">
                <a:hlinkClick r:id="rId3"/>
              </a:rPr>
              <a:t>http://www.youtube.com/watch?v=D_yEP91z8Vk</a:t>
            </a:r>
            <a:r>
              <a:rPr lang="en-US" dirty="0" smtClean="0"/>
              <a:t> new</a:t>
            </a:r>
          </a:p>
          <a:p>
            <a:pPr eaLnBrk="1" hangingPunct="1"/>
            <a:r>
              <a:rPr lang="en-US" dirty="0" smtClean="0">
                <a:hlinkClick r:id="rId4"/>
              </a:rPr>
              <a:t>http://www.brainpop.com/science/ecologyandbehavior/antibioticresistance/preview.weml</a:t>
            </a:r>
            <a:r>
              <a:rPr lang="en-US" dirty="0" smtClean="0"/>
              <a:t> brain 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Socrative.com</a:t>
            </a:r>
          </a:p>
          <a:p>
            <a:endParaRPr lang="en-US" dirty="0"/>
          </a:p>
          <a:p>
            <a:r>
              <a:rPr lang="en-US" dirty="0" smtClean="0"/>
              <a:t>QPLFCPSNG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3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for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Fossil Evidence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7912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Fossil evidence provides an incomplete record of early life.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Fossils can include any evidence of life, such as imprints and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remains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organisms.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evidence must be interpreted to form an overall picture of how species have changed over time (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evolved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Fossils must be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dated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help establish a time frame for the existence of a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species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There are two methods of determining the age of fossils.</a:t>
            </a:r>
            <a:endParaRPr lang="en-US" dirty="0"/>
          </a:p>
        </p:txBody>
      </p:sp>
      <p:pic>
        <p:nvPicPr>
          <p:cNvPr id="4" name="Picture 10" descr="0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143000"/>
            <a:ext cx="257200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0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95800"/>
            <a:ext cx="2514600" cy="201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Dating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371600"/>
            <a:ext cx="4495800" cy="50292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relative dating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exact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fossil cannot be determined, only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order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appearance as compared to other fossils found in nearby rocks.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Fossils occur in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layers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sedimentary rock.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fossils near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will be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recent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 fossils in lower layers of rock.</a:t>
            </a:r>
            <a:endParaRPr lang="en-US" dirty="0"/>
          </a:p>
        </p:txBody>
      </p:sp>
      <p:pic>
        <p:nvPicPr>
          <p:cNvPr id="4" name="Picture 3" descr="pic0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27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Radioactive Dating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Radioactive dating gives a more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exact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age using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decay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radioactive isotopes in organisms.</a:t>
            </a:r>
            <a:endParaRPr lang="en-US" dirty="0"/>
          </a:p>
        </p:txBody>
      </p:sp>
      <p:pic>
        <p:nvPicPr>
          <p:cNvPr id="4" name="Picture 3" descr="half_life_grap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Evidence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562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Biochemical similarities include comparisons of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the resulting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amino acid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sequences for certain, shared proteins.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considered one of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reliable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objective types of evidence used to determine evolutionary relationships.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general,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fewer differences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found between two species,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evolutionary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/>
          </a:p>
        </p:txBody>
      </p:sp>
      <p:pic>
        <p:nvPicPr>
          <p:cNvPr id="4" name="Picture 4" descr="mammalhemoglobinmoleculesequen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371600"/>
            <a:ext cx="2667000" cy="191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6096000" y="5105400"/>
          <a:ext cx="2743200" cy="1132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hoto Editor Photo" r:id="rId4" imgW="4038095" imgH="1666667" progId="">
                  <p:embed/>
                </p:oleObj>
              </mc:Choice>
              <mc:Fallback>
                <p:oleObj name="Photo Editor Photo" r:id="rId4" imgW="4038095" imgH="1666667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2743200" cy="1132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6096000" y="3581400"/>
          <a:ext cx="2743200" cy="1132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hoto Editor Photo" r:id="rId6" imgW="4038095" imgH="1666667" progId="">
                  <p:embed/>
                </p:oleObj>
              </mc:Choice>
              <mc:Fallback>
                <p:oleObj name="Photo Editor Photo" r:id="rId6" imgW="4038095" imgH="1666667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81400"/>
                        <a:ext cx="2743200" cy="1132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Anatomical Evidence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384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dirty="0" smtClean="0"/>
              <a:t>Shared anatomical structures supports some type of evolutionary relationship.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Structures with a similar </a:t>
            </a:r>
            <a:r>
              <a:rPr lang="en-US" u="sng" dirty="0" smtClean="0">
                <a:solidFill>
                  <a:srgbClr val="FF0000"/>
                </a:solidFill>
              </a:rPr>
              <a:t>bone arrangement </a:t>
            </a:r>
            <a:r>
              <a:rPr lang="en-US" dirty="0" smtClean="0"/>
              <a:t>are called </a:t>
            </a:r>
            <a:r>
              <a:rPr lang="en-US" u="sng" dirty="0" smtClean="0">
                <a:solidFill>
                  <a:srgbClr val="FF0000"/>
                </a:solidFill>
              </a:rPr>
              <a:t>homologous</a:t>
            </a:r>
            <a:r>
              <a:rPr lang="en-US" dirty="0" smtClean="0"/>
              <a:t> structures.  A similar bone arrangement, even if the functions are different, supports evolution from a </a:t>
            </a:r>
            <a:r>
              <a:rPr lang="en-US" u="sng" dirty="0" smtClean="0">
                <a:solidFill>
                  <a:srgbClr val="FF0000"/>
                </a:solidFill>
              </a:rPr>
              <a:t>common ancestor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http://taggart.glg.msu.edu/isb200/HOMOL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09800" y="38100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Anatomical Evidence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02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Structures that perform the </a:t>
            </a:r>
            <a:r>
              <a:rPr lang="en-US" u="sng" dirty="0" smtClean="0">
                <a:solidFill>
                  <a:srgbClr val="FF0000"/>
                </a:solidFill>
              </a:rPr>
              <a:t>same function </a:t>
            </a:r>
            <a:r>
              <a:rPr lang="en-US" dirty="0" smtClean="0"/>
              <a:t>(ex. flying) but are very </a:t>
            </a:r>
            <a:r>
              <a:rPr lang="en-US" u="sng" dirty="0" smtClean="0">
                <a:solidFill>
                  <a:srgbClr val="FF0000"/>
                </a:solidFill>
              </a:rPr>
              <a:t>different anatomically </a:t>
            </a:r>
            <a:r>
              <a:rPr lang="en-US" dirty="0" smtClean="0"/>
              <a:t>(ex. bird wing vs. butterfly wing) are called </a:t>
            </a:r>
            <a:r>
              <a:rPr lang="en-US" u="sng" dirty="0" smtClean="0">
                <a:solidFill>
                  <a:srgbClr val="FF0000"/>
                </a:solidFill>
              </a:rPr>
              <a:t>analogous</a:t>
            </a:r>
            <a:r>
              <a:rPr lang="en-US" dirty="0" smtClean="0"/>
              <a:t> structures. This supports evolution in similar habitats though </a:t>
            </a:r>
            <a:r>
              <a:rPr lang="en-US" u="sng" dirty="0" smtClean="0">
                <a:solidFill>
                  <a:srgbClr val="FF0000"/>
                </a:solidFill>
              </a:rPr>
              <a:t>not from </a:t>
            </a:r>
            <a:r>
              <a:rPr lang="en-US" dirty="0" smtClean="0"/>
              <a:t>a recent </a:t>
            </a:r>
            <a:r>
              <a:rPr lang="en-US" u="sng" dirty="0" smtClean="0">
                <a:solidFill>
                  <a:srgbClr val="FF0000"/>
                </a:solidFill>
              </a:rPr>
              <a:t>common ancestor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8" descr="00lect12Analog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3733800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Anatomical Evidence</a:t>
            </a:r>
            <a:endParaRPr lang="en-US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72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Vestigial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structures (ex. appendix or tail bone in human) are not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functional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that organism, but may represent a link to a previous ancestor.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534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Photo Editor Photo</vt:lpstr>
      <vt:lpstr>Do Now</vt:lpstr>
      <vt:lpstr>Evidence for Evolution</vt:lpstr>
      <vt:lpstr>Fossil Evidence</vt:lpstr>
      <vt:lpstr>Relative Dating</vt:lpstr>
      <vt:lpstr>Radioactive Dating</vt:lpstr>
      <vt:lpstr>Biochemical Evidence</vt:lpstr>
      <vt:lpstr>Anatomical Evidence</vt:lpstr>
      <vt:lpstr>Anatomical Evidence</vt:lpstr>
      <vt:lpstr>Anatomical Evidence</vt:lpstr>
      <vt:lpstr>Pesticide Resistance</vt:lpstr>
      <vt:lpstr>Antibiotic Resistance</vt:lpstr>
      <vt:lpstr>Antibiotic Resistance</vt:lpstr>
      <vt:lpstr>PowerPoint Presentation</vt:lpstr>
      <vt:lpstr>PowerPoint Presentation</vt:lpstr>
      <vt:lpstr>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for Evolution</dc:title>
  <dc:creator>CMS</dc:creator>
  <cp:lastModifiedBy>Adam, Kendra</cp:lastModifiedBy>
  <cp:revision>12</cp:revision>
  <dcterms:created xsi:type="dcterms:W3CDTF">2014-03-12T16:48:10Z</dcterms:created>
  <dcterms:modified xsi:type="dcterms:W3CDTF">2016-04-26T17:11:37Z</dcterms:modified>
</cp:coreProperties>
</file>